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6"/>
  </p:notesMasterIdLst>
  <p:sldIdLst>
    <p:sldId id="289" r:id="rId2"/>
    <p:sldId id="335" r:id="rId3"/>
    <p:sldId id="336" r:id="rId4"/>
    <p:sldId id="378" r:id="rId5"/>
    <p:sldId id="265" r:id="rId6"/>
    <p:sldId id="299" r:id="rId7"/>
    <p:sldId id="261" r:id="rId8"/>
    <p:sldId id="295" r:id="rId9"/>
    <p:sldId id="296" r:id="rId10"/>
    <p:sldId id="368" r:id="rId11"/>
    <p:sldId id="305" r:id="rId12"/>
    <p:sldId id="308" r:id="rId13"/>
    <p:sldId id="386" r:id="rId14"/>
    <p:sldId id="350" r:id="rId15"/>
    <p:sldId id="341" r:id="rId16"/>
    <p:sldId id="384" r:id="rId17"/>
    <p:sldId id="340" r:id="rId18"/>
    <p:sldId id="383" r:id="rId19"/>
    <p:sldId id="342" r:id="rId20"/>
    <p:sldId id="343" r:id="rId21"/>
    <p:sldId id="391" r:id="rId22"/>
    <p:sldId id="385" r:id="rId23"/>
    <p:sldId id="382" r:id="rId24"/>
    <p:sldId id="258" r:id="rId25"/>
    <p:sldId id="376" r:id="rId26"/>
    <p:sldId id="345" r:id="rId27"/>
    <p:sldId id="377" r:id="rId28"/>
    <p:sldId id="347" r:id="rId29"/>
    <p:sldId id="387" r:id="rId30"/>
    <p:sldId id="346" r:id="rId31"/>
    <p:sldId id="390" r:id="rId32"/>
    <p:sldId id="388" r:id="rId33"/>
    <p:sldId id="389" r:id="rId34"/>
    <p:sldId id="348" r:id="rId35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336E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97" autoAdjust="0"/>
    <p:restoredTop sz="94591" autoAdjust="0"/>
  </p:normalViewPr>
  <p:slideViewPr>
    <p:cSldViewPr>
      <p:cViewPr>
        <p:scale>
          <a:sx n="93" d="100"/>
          <a:sy n="93" d="100"/>
        </p:scale>
        <p:origin x="-20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53685;&#54633;%20&#47928;&#49436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53685;&#54633;%20&#47928;&#49436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autoTitleDeleted val="1"/>
    <c:plotArea>
      <c:layout/>
      <c:barChart>
        <c:barDir val="col"/>
        <c:grouping val="clustered"/>
        <c:axId val="152134016"/>
        <c:axId val="79462784"/>
      </c:barChart>
      <c:catAx>
        <c:axId val="152134016"/>
        <c:scaling>
          <c:orientation val="minMax"/>
        </c:scaling>
        <c:axPos val="b"/>
        <c:tickLblPos val="nextTo"/>
        <c:crossAx val="79462784"/>
        <c:crosses val="autoZero"/>
        <c:auto val="1"/>
        <c:lblAlgn val="ctr"/>
        <c:lblOffset val="100"/>
      </c:catAx>
      <c:valAx>
        <c:axId val="79462784"/>
        <c:scaling>
          <c:orientation val="minMax"/>
        </c:scaling>
        <c:axPos val="l"/>
        <c:majorGridlines/>
        <c:numFmt formatCode="General" sourceLinked="1"/>
        <c:tickLblPos val="nextTo"/>
        <c:crossAx val="152134016"/>
        <c:crosses val="autoZero"/>
        <c:crossBetween val="between"/>
      </c:valAx>
      <c:spPr>
        <a:effectLst>
          <a:glow rad="127000">
            <a:srgbClr val="FF0000"/>
          </a:glow>
        </a:effectLst>
      </c:spPr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hart>
    <c:plotArea>
      <c:layout/>
      <c:barChart>
        <c:barDir val="col"/>
        <c:grouping val="clustered"/>
        <c:ser>
          <c:idx val="1"/>
          <c:order val="0"/>
          <c:spPr>
            <a:solidFill>
              <a:srgbClr val="FF0000"/>
            </a:solidFill>
          </c:spPr>
          <c:val>
            <c:numRef>
              <c:f>Sheet1!$B$1:$B$24</c:f>
              <c:numCache>
                <c:formatCode>General</c:formatCode>
                <c:ptCount val="24"/>
                <c:pt idx="0">
                  <c:v>1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3</c:v>
                </c:pt>
                <c:pt idx="6">
                  <c:v>1</c:v>
                </c:pt>
                <c:pt idx="7">
                  <c:v>2</c:v>
                </c:pt>
                <c:pt idx="8">
                  <c:v>1</c:v>
                </c:pt>
                <c:pt idx="9">
                  <c:v>2</c:v>
                </c:pt>
                <c:pt idx="10">
                  <c:v>1</c:v>
                </c:pt>
                <c:pt idx="11">
                  <c:v>2</c:v>
                </c:pt>
                <c:pt idx="12">
                  <c:v>4</c:v>
                </c:pt>
                <c:pt idx="13">
                  <c:v>3</c:v>
                </c:pt>
                <c:pt idx="14">
                  <c:v>5</c:v>
                </c:pt>
                <c:pt idx="15">
                  <c:v>2</c:v>
                </c:pt>
                <c:pt idx="16">
                  <c:v>1</c:v>
                </c:pt>
                <c:pt idx="17">
                  <c:v>1</c:v>
                </c:pt>
                <c:pt idx="18">
                  <c:v>4</c:v>
                </c:pt>
                <c:pt idx="19">
                  <c:v>2</c:v>
                </c:pt>
                <c:pt idx="20">
                  <c:v>1</c:v>
                </c:pt>
                <c:pt idx="21">
                  <c:v>2</c:v>
                </c:pt>
                <c:pt idx="22">
                  <c:v>1</c:v>
                </c:pt>
                <c:pt idx="23">
                  <c:v>2</c:v>
                </c:pt>
              </c:numCache>
            </c:numRef>
          </c:val>
        </c:ser>
        <c:axId val="179749632"/>
        <c:axId val="179751168"/>
      </c:barChart>
      <c:catAx>
        <c:axId val="179749632"/>
        <c:scaling>
          <c:orientation val="minMax"/>
        </c:scaling>
        <c:axPos val="b"/>
        <c:tickLblPos val="nextTo"/>
        <c:crossAx val="179751168"/>
        <c:crosses val="autoZero"/>
        <c:auto val="1"/>
        <c:lblAlgn val="ctr"/>
        <c:lblOffset val="100"/>
      </c:catAx>
      <c:valAx>
        <c:axId val="179751168"/>
        <c:scaling>
          <c:orientation val="minMax"/>
        </c:scaling>
        <c:axPos val="l"/>
        <c:majorGridlines/>
        <c:numFmt formatCode="General" sourceLinked="1"/>
        <c:tickLblPos val="nextTo"/>
        <c:crossAx val="179749632"/>
        <c:crosses val="autoZero"/>
        <c:crossBetween val="between"/>
      </c:valAx>
    </c:plotArea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7BE1D1-06CA-4A61-8C07-195F49648411}" type="datetimeFigureOut">
              <a:rPr lang="ko-KR" altLang="en-US" smtClean="0"/>
              <a:pPr/>
              <a:t>2018-07-03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5D618-4C4C-45D0-8E69-0FFA5027426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="" xmlns:p14="http://schemas.microsoft.com/office/powerpoint/2010/main" val="3081785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512A-32D6-4B6F-91D0-A2BC798AD730}" type="datetimeFigureOut">
              <a:rPr lang="ko-KR" altLang="en-US" smtClean="0"/>
              <a:pPr/>
              <a:t>2018-07-03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E8FC-9428-41B7-B191-9C566371D1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512A-32D6-4B6F-91D0-A2BC798AD730}" type="datetimeFigureOut">
              <a:rPr lang="ko-KR" altLang="en-US" smtClean="0"/>
              <a:pPr/>
              <a:t>2018-07-03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E8FC-9428-41B7-B191-9C566371D1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512A-32D6-4B6F-91D0-A2BC798AD730}" type="datetimeFigureOut">
              <a:rPr lang="ko-KR" altLang="en-US" smtClean="0"/>
              <a:pPr/>
              <a:t>2018-07-03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E8FC-9428-41B7-B191-9C566371D1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512A-32D6-4B6F-91D0-A2BC798AD730}" type="datetimeFigureOut">
              <a:rPr lang="ko-KR" altLang="en-US" smtClean="0"/>
              <a:pPr/>
              <a:t>2018-07-03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E8FC-9428-41B7-B191-9C566371D1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512A-32D6-4B6F-91D0-A2BC798AD730}" type="datetimeFigureOut">
              <a:rPr lang="ko-KR" altLang="en-US" smtClean="0"/>
              <a:pPr/>
              <a:t>2018-07-03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E8FC-9428-41B7-B191-9C566371D1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512A-32D6-4B6F-91D0-A2BC798AD730}" type="datetimeFigureOut">
              <a:rPr lang="ko-KR" altLang="en-US" smtClean="0"/>
              <a:pPr/>
              <a:t>2018-07-03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E8FC-9428-41B7-B191-9C566371D1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512A-32D6-4B6F-91D0-A2BC798AD730}" type="datetimeFigureOut">
              <a:rPr lang="ko-KR" altLang="en-US" smtClean="0"/>
              <a:pPr/>
              <a:t>2018-07-03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E8FC-9428-41B7-B191-9C566371D1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512A-32D6-4B6F-91D0-A2BC798AD730}" type="datetimeFigureOut">
              <a:rPr lang="ko-KR" altLang="en-US" smtClean="0"/>
              <a:pPr/>
              <a:t>2018-07-03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E8FC-9428-41B7-B191-9C566371D1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512A-32D6-4B6F-91D0-A2BC798AD730}" type="datetimeFigureOut">
              <a:rPr lang="ko-KR" altLang="en-US" smtClean="0"/>
              <a:pPr/>
              <a:t>2018-07-03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E8FC-9428-41B7-B191-9C566371D1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512A-32D6-4B6F-91D0-A2BC798AD730}" type="datetimeFigureOut">
              <a:rPr lang="ko-KR" altLang="en-US" smtClean="0"/>
              <a:pPr/>
              <a:t>2018-07-03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E8FC-9428-41B7-B191-9C566371D1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5512A-32D6-4B6F-91D0-A2BC798AD730}" type="datetimeFigureOut">
              <a:rPr lang="ko-KR" altLang="en-US" smtClean="0"/>
              <a:pPr/>
              <a:t>2018-07-03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E8FC-9428-41B7-B191-9C566371D1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5512A-32D6-4B6F-91D0-A2BC798AD730}" type="datetimeFigureOut">
              <a:rPr lang="ko-KR" altLang="en-US" smtClean="0"/>
              <a:pPr/>
              <a:t>2018-07-03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BE8FC-9428-41B7-B191-9C566371D17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41.png"/><Relationship Id="rId3" Type="http://schemas.openxmlformats.org/officeDocument/2006/relationships/image" Target="../media/image4.jpeg"/><Relationship Id="rId21" Type="http://schemas.openxmlformats.org/officeDocument/2006/relationships/image" Target="../media/image44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39.png"/><Relationship Id="rId20" Type="http://schemas.openxmlformats.org/officeDocument/2006/relationships/image" Target="../media/image43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image" Target="../media/image6.jpeg"/><Relationship Id="rId15" Type="http://schemas.openxmlformats.org/officeDocument/2006/relationships/image" Target="../media/image38.jpeg"/><Relationship Id="rId10" Type="http://schemas.openxmlformats.org/officeDocument/2006/relationships/image" Target="../media/image34.jpeg"/><Relationship Id="rId19" Type="http://schemas.openxmlformats.org/officeDocument/2006/relationships/image" Target="../media/image42.png"/><Relationship Id="rId4" Type="http://schemas.openxmlformats.org/officeDocument/2006/relationships/image" Target="../media/image5.jpeg"/><Relationship Id="rId9" Type="http://schemas.openxmlformats.org/officeDocument/2006/relationships/image" Target="../media/image33.jpeg"/><Relationship Id="rId1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4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jpeg"/><Relationship Id="rId15" Type="http://schemas.openxmlformats.org/officeDocument/2006/relationships/image" Target="../media/image7.jpe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51.png"/><Relationship Id="rId3" Type="http://schemas.openxmlformats.org/officeDocument/2006/relationships/image" Target="../media/image56.png"/><Relationship Id="rId7" Type="http://schemas.openxmlformats.org/officeDocument/2006/relationships/image" Target="../media/image5.jpeg"/><Relationship Id="rId12" Type="http://schemas.openxmlformats.org/officeDocument/2006/relationships/image" Target="../media/image4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52.png"/><Relationship Id="rId5" Type="http://schemas.openxmlformats.org/officeDocument/2006/relationships/image" Target="../media/image58.png"/><Relationship Id="rId10" Type="http://schemas.openxmlformats.org/officeDocument/2006/relationships/image" Target="../media/image50.png"/><Relationship Id="rId4" Type="http://schemas.openxmlformats.org/officeDocument/2006/relationships/image" Target="../media/image57.png"/><Relationship Id="rId9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5.jpeg"/><Relationship Id="rId7" Type="http://schemas.openxmlformats.org/officeDocument/2006/relationships/image" Target="../media/image52.png"/><Relationship Id="rId12" Type="http://schemas.openxmlformats.org/officeDocument/2006/relationships/image" Target="../media/image6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61.jpeg"/><Relationship Id="rId5" Type="http://schemas.openxmlformats.org/officeDocument/2006/relationships/image" Target="../media/image7.jpeg"/><Relationship Id="rId10" Type="http://schemas.openxmlformats.org/officeDocument/2006/relationships/image" Target="../media/image60.jpeg"/><Relationship Id="rId4" Type="http://schemas.openxmlformats.org/officeDocument/2006/relationships/image" Target="../media/image6.jpe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7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mp4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emf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7.png"/><Relationship Id="rId7" Type="http://schemas.openxmlformats.org/officeDocument/2006/relationships/image" Target="../media/image5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image" Target="../media/image5.jpeg"/><Relationship Id="rId7" Type="http://schemas.openxmlformats.org/officeDocument/2006/relationships/image" Target="../media/image10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0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5.jpe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11" Type="http://schemas.openxmlformats.org/officeDocument/2006/relationships/image" Target="../media/image111.png"/><Relationship Id="rId5" Type="http://schemas.openxmlformats.org/officeDocument/2006/relationships/image" Target="../media/image7.jpeg"/><Relationship Id="rId10" Type="http://schemas.openxmlformats.org/officeDocument/2006/relationships/image" Target="../media/image110.png"/><Relationship Id="rId4" Type="http://schemas.openxmlformats.org/officeDocument/2006/relationships/image" Target="../media/image6.jpeg"/><Relationship Id="rId9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jpeg"/><Relationship Id="rId7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7.jpeg"/><Relationship Id="rId10" Type="http://schemas.openxmlformats.org/officeDocument/2006/relationships/image" Target="../media/image15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1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5.jpeg"/><Relationship Id="rId7" Type="http://schemas.openxmlformats.org/officeDocument/2006/relationships/chart" Target="../charts/chart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7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5.jpeg"/><Relationship Id="rId7" Type="http://schemas.openxmlformats.org/officeDocument/2006/relationships/image" Target="../media/image1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png"/><Relationship Id="rId5" Type="http://schemas.openxmlformats.org/officeDocument/2006/relationships/image" Target="../media/image7.jpeg"/><Relationship Id="rId10" Type="http://schemas.openxmlformats.org/officeDocument/2006/relationships/image" Target="../media/image119.jpeg"/><Relationship Id="rId4" Type="http://schemas.openxmlformats.org/officeDocument/2006/relationships/image" Target="../media/image6.jpeg"/><Relationship Id="rId9" Type="http://schemas.openxmlformats.org/officeDocument/2006/relationships/image" Target="../media/image1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9.png"/><Relationship Id="rId7" Type="http://schemas.openxmlformats.org/officeDocument/2006/relationships/image" Target="../media/image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23.png"/><Relationship Id="rId5" Type="http://schemas.openxmlformats.org/officeDocument/2006/relationships/image" Target="../media/image21.jpeg"/><Relationship Id="rId10" Type="http://schemas.openxmlformats.org/officeDocument/2006/relationships/image" Target="../media/image22.png"/><Relationship Id="rId4" Type="http://schemas.openxmlformats.org/officeDocument/2006/relationships/image" Target="../media/image20.png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62133" y="3852337"/>
            <a:ext cx="2621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latin typeface="+mj-lt"/>
              </a:rPr>
              <a:t>VIBRASYSTEM</a:t>
            </a:r>
            <a:endParaRPr lang="ko-KR" altLang="en-US" sz="2800" b="1" dirty="0">
              <a:latin typeface="+mj-lt"/>
            </a:endParaRPr>
          </a:p>
        </p:txBody>
      </p:sp>
      <p:pic>
        <p:nvPicPr>
          <p:cNvPr id="9" name="그림 8" descr="vibra-logo-영문-최종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-52102"/>
            <a:ext cx="514069" cy="528774"/>
          </a:xfrm>
          <a:prstGeom prst="rect">
            <a:avLst/>
          </a:prstGeom>
        </p:spPr>
      </p:pic>
      <p:pic>
        <p:nvPicPr>
          <p:cNvPr id="11" name="Picture 6" descr="hostile_intent_scan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4516111"/>
            <a:ext cx="5220072" cy="236927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67125"/>
            <a:ext cx="3933825" cy="319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611560" y="1412776"/>
            <a:ext cx="78967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Cases of POOC to detect the highly dangerous person and 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맑은 고딕" pitchFamily="50" charset="-127"/>
                <a:cs typeface="Times New Roman" pitchFamily="18" charset="0"/>
              </a:rPr>
              <a:t>possible criminal by CCTV  connected to VIBRASYSTEM</a:t>
            </a:r>
            <a:endParaRPr kumimoji="1" lang="en-US" altLang="ko-KR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모서리가 둥근 직사각형 91"/>
          <p:cNvSpPr/>
          <p:nvPr/>
        </p:nvSpPr>
        <p:spPr>
          <a:xfrm>
            <a:off x="2267744" y="1628800"/>
            <a:ext cx="6768752" cy="3764520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2627784" y="116632"/>
            <a:ext cx="5760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 Suspect Detecting and Tracking</a:t>
            </a:r>
          </a:p>
          <a:p>
            <a:r>
              <a:rPr lang="en-US" altLang="ko-KR" sz="2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ko-KR" altLang="en-US" sz="2000" b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altLang="ko-KR" sz="2000" b="1" dirty="0" smtClean="0">
                <a:latin typeface="Times New Roman" pitchFamily="18" charset="0"/>
                <a:cs typeface="Times New Roman" pitchFamily="18" charset="0"/>
              </a:rPr>
              <a:t>(Central Control system))</a:t>
            </a:r>
            <a:r>
              <a:rPr lang="ko-KR" altLang="en-US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ko-KR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그룹 36"/>
          <p:cNvGrpSpPr/>
          <p:nvPr/>
        </p:nvGrpSpPr>
        <p:grpSpPr>
          <a:xfrm>
            <a:off x="179512" y="116632"/>
            <a:ext cx="1982024" cy="693860"/>
            <a:chOff x="285720" y="142852"/>
            <a:chExt cx="2500330" cy="933650"/>
          </a:xfrm>
        </p:grpSpPr>
        <p:pic>
          <p:nvPicPr>
            <p:cNvPr id="38" name="그림 37" descr="감시00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1538" y="142852"/>
              <a:ext cx="928694" cy="892727"/>
            </a:xfrm>
            <a:prstGeom prst="rect">
              <a:avLst/>
            </a:prstGeom>
          </p:spPr>
        </p:pic>
        <p:pic>
          <p:nvPicPr>
            <p:cNvPr id="39" name="그림 38" descr="감시004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73179" y="178323"/>
              <a:ext cx="779646" cy="859678"/>
            </a:xfrm>
            <a:prstGeom prst="rect">
              <a:avLst/>
            </a:prstGeom>
          </p:spPr>
        </p:pic>
        <p:pic>
          <p:nvPicPr>
            <p:cNvPr id="40" name="그림 39" descr="감시008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5720" y="178323"/>
              <a:ext cx="785818" cy="854226"/>
            </a:xfrm>
            <a:prstGeom prst="rect">
              <a:avLst/>
            </a:prstGeom>
          </p:spPr>
        </p:pic>
        <p:sp>
          <p:nvSpPr>
            <p:cNvPr id="41" name="직사각형 40"/>
            <p:cNvSpPr/>
            <p:nvPr/>
          </p:nvSpPr>
          <p:spPr>
            <a:xfrm>
              <a:off x="357158" y="249760"/>
              <a:ext cx="753808" cy="82674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1174986" y="249761"/>
              <a:ext cx="753808" cy="82674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2032242" y="249761"/>
              <a:ext cx="753808" cy="82674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3" name="Line 17"/>
          <p:cNvSpPr>
            <a:spLocks noChangeShapeType="1"/>
          </p:cNvSpPr>
          <p:nvPr/>
        </p:nvSpPr>
        <p:spPr bwMode="auto">
          <a:xfrm>
            <a:off x="8568" y="980728"/>
            <a:ext cx="8523872" cy="0"/>
          </a:xfrm>
          <a:prstGeom prst="line">
            <a:avLst/>
          </a:prstGeom>
          <a:noFill/>
          <a:ln w="15875">
            <a:solidFill>
              <a:srgbClr val="003366"/>
            </a:solidFill>
            <a:round/>
            <a:headEnd/>
            <a:tailEnd/>
          </a:ln>
        </p:spPr>
        <p:txBody>
          <a:bodyPr wrap="none" lIns="18000" tIns="82800" rIns="18000" anchor="ctr"/>
          <a:lstStyle/>
          <a:p>
            <a:endParaRPr lang="ko-KR" altLang="en-US" b="1" dirty="0"/>
          </a:p>
        </p:txBody>
      </p:sp>
      <p:pic>
        <p:nvPicPr>
          <p:cNvPr id="36" name="Picture 27" descr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3812" y="2014877"/>
            <a:ext cx="554496" cy="79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74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5890" y="3912144"/>
            <a:ext cx="706616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75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88840"/>
            <a:ext cx="767227" cy="79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그룹 18"/>
          <p:cNvGrpSpPr/>
          <p:nvPr/>
        </p:nvGrpSpPr>
        <p:grpSpPr>
          <a:xfrm>
            <a:off x="6572938" y="1655328"/>
            <a:ext cx="2160240" cy="3450064"/>
            <a:chOff x="6084168" y="2393803"/>
            <a:chExt cx="2160240" cy="3450064"/>
          </a:xfrm>
        </p:grpSpPr>
        <p:pic>
          <p:nvPicPr>
            <p:cNvPr id="25" name="Picture 66" descr="CCTV에 대한 이미지 검색결과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2504415"/>
              <a:ext cx="504056" cy="403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66" descr="CCTV에 대한 이미지 검색결과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3210814"/>
              <a:ext cx="504056" cy="403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66" descr="CCTV에 대한 이미지 검색결과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3917213"/>
              <a:ext cx="504056" cy="403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66" descr="CCTV에 대한 이미지 검색결과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4623612"/>
              <a:ext cx="504056" cy="403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66" descr="CCTV에 대한 이미지 검색결과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0352" y="5330011"/>
              <a:ext cx="504056" cy="403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 descr="미니컴퓨터에 대한 이미지 검색결과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8576" y="2393803"/>
              <a:ext cx="720080" cy="624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 descr="미니컴퓨터에 대한 이미지 검색결과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8576" y="3100202"/>
              <a:ext cx="720080" cy="624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" descr="미니컴퓨터에 대한 이미지 검색결과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8576" y="3806601"/>
              <a:ext cx="720080" cy="624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2" descr="미니컴퓨터에 대한 이미지 검색결과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8576" y="4513000"/>
              <a:ext cx="720080" cy="624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2" descr="미니컴퓨터에 대한 이미지 검색결과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08576" y="5219399"/>
              <a:ext cx="720080" cy="624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꺾인 연결선 4"/>
            <p:cNvCxnSpPr>
              <a:stCxn id="2" idx="1"/>
              <a:endCxn id="35" idx="1"/>
            </p:cNvCxnSpPr>
            <p:nvPr/>
          </p:nvCxnSpPr>
          <p:spPr>
            <a:xfrm rot="10800000" flipV="1">
              <a:off x="6308576" y="2706037"/>
              <a:ext cx="12700" cy="2825596"/>
            </a:xfrm>
            <a:prstGeom prst="bentConnector3">
              <a:avLst>
                <a:gd name="adj1" fmla="val 1800000"/>
              </a:avLst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직선 연결선 6"/>
            <p:cNvCxnSpPr>
              <a:stCxn id="2" idx="3"/>
              <a:endCxn id="25" idx="1"/>
            </p:cNvCxnSpPr>
            <p:nvPr/>
          </p:nvCxnSpPr>
          <p:spPr>
            <a:xfrm>
              <a:off x="7028656" y="2706037"/>
              <a:ext cx="711696" cy="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 56"/>
            <p:cNvCxnSpPr>
              <a:stCxn id="32" idx="3"/>
              <a:endCxn id="26" idx="1"/>
            </p:cNvCxnSpPr>
            <p:nvPr/>
          </p:nvCxnSpPr>
          <p:spPr>
            <a:xfrm>
              <a:off x="7028656" y="3412436"/>
              <a:ext cx="711696" cy="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/>
            <p:cNvCxnSpPr>
              <a:stCxn id="33" idx="3"/>
              <a:endCxn id="27" idx="1"/>
            </p:cNvCxnSpPr>
            <p:nvPr/>
          </p:nvCxnSpPr>
          <p:spPr>
            <a:xfrm>
              <a:off x="7028656" y="4118835"/>
              <a:ext cx="711696" cy="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/>
            <p:cNvCxnSpPr>
              <a:stCxn id="34" idx="3"/>
              <a:endCxn id="28" idx="1"/>
            </p:cNvCxnSpPr>
            <p:nvPr/>
          </p:nvCxnSpPr>
          <p:spPr>
            <a:xfrm>
              <a:off x="7028656" y="4825234"/>
              <a:ext cx="711696" cy="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직선 연결선 60"/>
            <p:cNvCxnSpPr>
              <a:stCxn id="35" idx="3"/>
              <a:endCxn id="30" idx="1"/>
            </p:cNvCxnSpPr>
            <p:nvPr/>
          </p:nvCxnSpPr>
          <p:spPr>
            <a:xfrm>
              <a:off x="7028656" y="5531633"/>
              <a:ext cx="711696" cy="1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직선 연결선 8"/>
            <p:cNvCxnSpPr>
              <a:stCxn id="32" idx="1"/>
            </p:cNvCxnSpPr>
            <p:nvPr/>
          </p:nvCxnSpPr>
          <p:spPr>
            <a:xfrm flipH="1">
              <a:off x="6084168" y="3412436"/>
              <a:ext cx="22440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직선 연결선 61"/>
            <p:cNvCxnSpPr/>
            <p:nvPr/>
          </p:nvCxnSpPr>
          <p:spPr>
            <a:xfrm flipH="1">
              <a:off x="6101990" y="4102272"/>
              <a:ext cx="22440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2"/>
            <p:cNvCxnSpPr/>
            <p:nvPr/>
          </p:nvCxnSpPr>
          <p:spPr>
            <a:xfrm flipH="1">
              <a:off x="6096868" y="4818194"/>
              <a:ext cx="224408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1" name="직선 연결선 30"/>
          <p:cNvCxnSpPr/>
          <p:nvPr/>
        </p:nvCxnSpPr>
        <p:spPr>
          <a:xfrm flipH="1">
            <a:off x="899592" y="3363797"/>
            <a:ext cx="568863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8085106" y="2114461"/>
            <a:ext cx="7617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smtClean="0"/>
              <a:t>CCTV-01</a:t>
            </a:r>
            <a:endParaRPr lang="ko-KR" altLang="en-US" sz="1100" b="1"/>
          </a:p>
        </p:txBody>
      </p:sp>
      <p:sp>
        <p:nvSpPr>
          <p:cNvPr id="67" name="TextBox 66"/>
          <p:cNvSpPr txBox="1"/>
          <p:nvPr/>
        </p:nvSpPr>
        <p:spPr>
          <a:xfrm>
            <a:off x="8085106" y="2806516"/>
            <a:ext cx="7617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smtClean="0"/>
              <a:t>CCTV-02</a:t>
            </a:r>
            <a:endParaRPr lang="ko-KR" altLang="en-US" sz="1100" b="1"/>
          </a:p>
        </p:txBody>
      </p:sp>
      <p:sp>
        <p:nvSpPr>
          <p:cNvPr id="68" name="TextBox 67"/>
          <p:cNvSpPr txBox="1"/>
          <p:nvPr/>
        </p:nvSpPr>
        <p:spPr>
          <a:xfrm>
            <a:off x="8085106" y="3535571"/>
            <a:ext cx="7617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smtClean="0"/>
              <a:t>CCTV-03</a:t>
            </a:r>
            <a:endParaRPr lang="ko-KR" altLang="en-US" sz="1100" b="1"/>
          </a:p>
        </p:txBody>
      </p:sp>
      <p:sp>
        <p:nvSpPr>
          <p:cNvPr id="69" name="TextBox 68"/>
          <p:cNvSpPr txBox="1"/>
          <p:nvPr/>
        </p:nvSpPr>
        <p:spPr>
          <a:xfrm>
            <a:off x="8100276" y="4233800"/>
            <a:ext cx="7617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smtClean="0"/>
              <a:t>CCTV-04</a:t>
            </a:r>
            <a:endParaRPr lang="ko-KR" altLang="en-US" sz="1100" b="1"/>
          </a:p>
        </p:txBody>
      </p:sp>
      <p:sp>
        <p:nvSpPr>
          <p:cNvPr id="70" name="TextBox 69"/>
          <p:cNvSpPr txBox="1"/>
          <p:nvPr/>
        </p:nvSpPr>
        <p:spPr>
          <a:xfrm>
            <a:off x="8069819" y="4968751"/>
            <a:ext cx="8226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smtClean="0"/>
              <a:t>CCTV-NN</a:t>
            </a:r>
            <a:endParaRPr lang="ko-KR" altLang="en-US" sz="1100" b="1"/>
          </a:p>
        </p:txBody>
      </p:sp>
      <p:sp>
        <p:nvSpPr>
          <p:cNvPr id="66" name="TextBox 65"/>
          <p:cNvSpPr txBox="1"/>
          <p:nvPr/>
        </p:nvSpPr>
        <p:spPr>
          <a:xfrm>
            <a:off x="6606594" y="2122101"/>
            <a:ext cx="1343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 smtClean="0"/>
              <a:t>Video Anlyzer-01</a:t>
            </a:r>
            <a:endParaRPr lang="ko-KR" altLang="en-US" sz="11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3450163" y="4680719"/>
            <a:ext cx="16979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b="1" dirty="0" smtClean="0"/>
              <a:t>Integrated Monitoring</a:t>
            </a:r>
          </a:p>
          <a:p>
            <a:pPr algn="ctr"/>
            <a:r>
              <a:rPr lang="en-US" altLang="ko-KR" sz="1100" b="1" dirty="0" smtClean="0"/>
              <a:t>System</a:t>
            </a:r>
            <a:endParaRPr lang="ko-KR" altLang="en-US" sz="1100" b="1" dirty="0"/>
          </a:p>
        </p:txBody>
      </p:sp>
      <p:sp>
        <p:nvSpPr>
          <p:cNvPr id="77" name="TextBox 76"/>
          <p:cNvSpPr txBox="1"/>
          <p:nvPr/>
        </p:nvSpPr>
        <p:spPr>
          <a:xfrm>
            <a:off x="2771800" y="1772816"/>
            <a:ext cx="12923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 smtClean="0"/>
              <a:t>Detection server</a:t>
            </a:r>
            <a:endParaRPr lang="ko-KR" altLang="en-US" sz="1100" b="1" dirty="0"/>
          </a:p>
        </p:txBody>
      </p:sp>
      <p:sp>
        <p:nvSpPr>
          <p:cNvPr id="78" name="TextBox 77"/>
          <p:cNvSpPr txBox="1"/>
          <p:nvPr/>
        </p:nvSpPr>
        <p:spPr>
          <a:xfrm>
            <a:off x="4355976" y="1772816"/>
            <a:ext cx="12170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 smtClean="0"/>
              <a:t>Tracking server</a:t>
            </a:r>
            <a:endParaRPr lang="ko-KR" altLang="en-US" sz="1100" b="1" dirty="0"/>
          </a:p>
        </p:txBody>
      </p:sp>
      <p:cxnSp>
        <p:nvCxnSpPr>
          <p:cNvPr id="79" name="직선 연결선 78"/>
          <p:cNvCxnSpPr/>
          <p:nvPr/>
        </p:nvCxnSpPr>
        <p:spPr>
          <a:xfrm>
            <a:off x="5436096" y="2806516"/>
            <a:ext cx="0" cy="57384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직선 연결선 80"/>
          <p:cNvCxnSpPr>
            <a:endCxn id="45" idx="0"/>
          </p:cNvCxnSpPr>
          <p:nvPr/>
        </p:nvCxnSpPr>
        <p:spPr>
          <a:xfrm>
            <a:off x="4604888" y="3363797"/>
            <a:ext cx="4310" cy="54834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연결선 81"/>
          <p:cNvCxnSpPr/>
          <p:nvPr/>
        </p:nvCxnSpPr>
        <p:spPr>
          <a:xfrm flipH="1">
            <a:off x="3851920" y="2780479"/>
            <a:ext cx="1" cy="54853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35573"/>
            <a:ext cx="648072" cy="37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" name="Picture 47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8253" y="2941064"/>
            <a:ext cx="323796" cy="944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89" name="Picture 137"/>
          <p:cNvPicPr>
            <a:picLocks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693" y="2093885"/>
            <a:ext cx="555625" cy="231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" name="TextBox 85"/>
          <p:cNvSpPr txBox="1"/>
          <p:nvPr/>
        </p:nvSpPr>
        <p:spPr>
          <a:xfrm>
            <a:off x="1475656" y="3934217"/>
            <a:ext cx="7136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Fire wall</a:t>
            </a:r>
            <a:endParaRPr lang="ko-KR" altLang="en-US" sz="1100" dirty="0"/>
          </a:p>
        </p:txBody>
      </p:sp>
      <p:sp>
        <p:nvSpPr>
          <p:cNvPr id="91" name="TextBox 90"/>
          <p:cNvSpPr txBox="1"/>
          <p:nvPr/>
        </p:nvSpPr>
        <p:spPr>
          <a:xfrm>
            <a:off x="903709" y="3560564"/>
            <a:ext cx="6110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Router</a:t>
            </a:r>
            <a:endParaRPr lang="ko-KR" altLang="en-US" sz="1100" dirty="0"/>
          </a:p>
        </p:txBody>
      </p:sp>
      <p:sp>
        <p:nvSpPr>
          <p:cNvPr id="88" name="TextBox 87"/>
          <p:cNvSpPr txBox="1"/>
          <p:nvPr/>
        </p:nvSpPr>
        <p:spPr>
          <a:xfrm>
            <a:off x="107504" y="3232992"/>
            <a:ext cx="6832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Internet</a:t>
            </a:r>
            <a:endParaRPr lang="ko-KR" altLang="en-US" sz="1100" dirty="0"/>
          </a:p>
        </p:txBody>
      </p:sp>
      <p:graphicFrame>
        <p:nvGraphicFramePr>
          <p:cNvPr id="93" name="개체 9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00166307"/>
              </p:ext>
            </p:extLst>
          </p:nvPr>
        </p:nvGraphicFramePr>
        <p:xfrm>
          <a:off x="5822008" y="5590400"/>
          <a:ext cx="1099624" cy="689257"/>
        </p:xfrm>
        <a:graphic>
          <a:graphicData uri="http://schemas.openxmlformats.org/presentationml/2006/ole">
            <p:oleObj spid="_x0000_s1026" name="그림" r:id="rId14" imgW="541400" imgH="473725" progId="StaticMetafile">
              <p:embed/>
            </p:oleObj>
          </a:graphicData>
        </a:graphic>
      </p:graphicFrame>
      <p:pic>
        <p:nvPicPr>
          <p:cNvPr id="1032" name="Picture 8" descr="VMS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3391" y="5621224"/>
            <a:ext cx="972745" cy="525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95" name="직선 연결선 94"/>
          <p:cNvCxnSpPr>
            <a:endCxn id="93" idx="0"/>
          </p:cNvCxnSpPr>
          <p:nvPr/>
        </p:nvCxnSpPr>
        <p:spPr>
          <a:xfrm>
            <a:off x="6371820" y="3355048"/>
            <a:ext cx="0" cy="22353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5409774" y="6238473"/>
            <a:ext cx="20425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smtClean="0"/>
              <a:t>VMS</a:t>
            </a:r>
          </a:p>
          <a:p>
            <a:pPr algn="ctr"/>
            <a:r>
              <a:rPr lang="en-US" altLang="ko-KR" sz="1100" smtClean="0"/>
              <a:t>(Video Management System)</a:t>
            </a:r>
            <a:endParaRPr lang="ko-KR" altLang="en-US" sz="1100"/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333" y="2064910"/>
            <a:ext cx="837828" cy="59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9643" y="3989463"/>
            <a:ext cx="935335" cy="602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11596" y="2062774"/>
            <a:ext cx="704664" cy="52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Box 75"/>
          <p:cNvSpPr txBox="1"/>
          <p:nvPr/>
        </p:nvSpPr>
        <p:spPr>
          <a:xfrm>
            <a:off x="107504" y="992341"/>
            <a:ext cx="82809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000" b="1" dirty="0" err="1" smtClean="0">
                <a:latin typeface="Times New Roman" pitchFamily="18" charset="0"/>
                <a:cs typeface="Times New Roman" pitchFamily="18" charset="0"/>
              </a:rPr>
              <a:t>AlphaEye</a:t>
            </a:r>
            <a:r>
              <a:rPr lang="en-US" altLang="ko-KR" sz="2000" b="1" dirty="0" smtClean="0">
                <a:latin typeface="Times New Roman" pitchFamily="18" charset="0"/>
                <a:cs typeface="Times New Roman" pitchFamily="18" charset="0"/>
              </a:rPr>
              <a:t> Pro  (Detecting + Tracking function) system structure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612738" y="2852936"/>
            <a:ext cx="1343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 smtClean="0"/>
              <a:t>Video Anlyzer-02</a:t>
            </a:r>
            <a:endParaRPr lang="ko-KR" altLang="en-US" sz="1100" b="1" dirty="0"/>
          </a:p>
        </p:txBody>
      </p:sp>
      <p:sp>
        <p:nvSpPr>
          <p:cNvPr id="83" name="TextBox 82"/>
          <p:cNvSpPr txBox="1"/>
          <p:nvPr/>
        </p:nvSpPr>
        <p:spPr>
          <a:xfrm>
            <a:off x="6660232" y="3527430"/>
            <a:ext cx="1343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 smtClean="0"/>
              <a:t>Video Anlyzer-03</a:t>
            </a:r>
            <a:endParaRPr lang="ko-KR" altLang="en-US" sz="1100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6612738" y="4247510"/>
            <a:ext cx="13436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 smtClean="0"/>
              <a:t>Video Anlyzer-04</a:t>
            </a:r>
            <a:endParaRPr lang="ko-KR" altLang="en-US" sz="1100" b="1" dirty="0"/>
          </a:p>
        </p:txBody>
      </p:sp>
      <p:sp>
        <p:nvSpPr>
          <p:cNvPr id="85" name="TextBox 84"/>
          <p:cNvSpPr txBox="1"/>
          <p:nvPr/>
        </p:nvSpPr>
        <p:spPr>
          <a:xfrm>
            <a:off x="6612738" y="4967590"/>
            <a:ext cx="140455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 smtClean="0"/>
              <a:t>Video </a:t>
            </a:r>
            <a:r>
              <a:rPr lang="en-US" altLang="ko-KR" sz="1100" b="1" dirty="0" err="1" smtClean="0"/>
              <a:t>Anlyzer</a:t>
            </a:r>
            <a:r>
              <a:rPr lang="en-US" altLang="ko-KR" sz="1100" b="1" dirty="0" smtClean="0"/>
              <a:t>-NN</a:t>
            </a:r>
            <a:endParaRPr lang="ko-KR" altLang="en-US" sz="11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627784" y="4103494"/>
            <a:ext cx="288032" cy="522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Box 71"/>
          <p:cNvSpPr txBox="1"/>
          <p:nvPr/>
        </p:nvSpPr>
        <p:spPr>
          <a:xfrm>
            <a:off x="2267744" y="4679558"/>
            <a:ext cx="10550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b="1" dirty="0" smtClean="0"/>
              <a:t>Smart Phone</a:t>
            </a:r>
            <a:endParaRPr lang="ko-KR" altLang="en-US" sz="1100" b="1" dirty="0"/>
          </a:p>
        </p:txBody>
      </p:sp>
      <p:cxnSp>
        <p:nvCxnSpPr>
          <p:cNvPr id="73" name="직선 연결선 72"/>
          <p:cNvCxnSpPr>
            <a:stCxn id="1027" idx="0"/>
          </p:cNvCxnSpPr>
          <p:nvPr/>
        </p:nvCxnSpPr>
        <p:spPr>
          <a:xfrm flipV="1">
            <a:off x="2771800" y="3356992"/>
            <a:ext cx="0" cy="74650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5033372" y="4653136"/>
            <a:ext cx="133882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100" b="1" dirty="0" smtClean="0"/>
              <a:t>Face Recognition</a:t>
            </a:r>
          </a:p>
          <a:p>
            <a:pPr algn="ctr"/>
            <a:r>
              <a:rPr lang="en-US" altLang="ko-KR" sz="1100" b="1" dirty="0" smtClean="0"/>
              <a:t> System</a:t>
            </a:r>
            <a:endParaRPr lang="ko-KR" altLang="en-US" sz="1100" b="1" dirty="0"/>
          </a:p>
        </p:txBody>
      </p:sp>
      <p:cxnSp>
        <p:nvCxnSpPr>
          <p:cNvPr id="75" name="직선 연결선 74"/>
          <p:cNvCxnSpPr/>
          <p:nvPr/>
        </p:nvCxnSpPr>
        <p:spPr>
          <a:xfrm>
            <a:off x="5436096" y="3384709"/>
            <a:ext cx="4310" cy="54834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Picture 27" descr="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9755" y="3922546"/>
            <a:ext cx="504373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796136" y="4005064"/>
            <a:ext cx="216024" cy="29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5796137" y="4293096"/>
            <a:ext cx="216024" cy="29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9035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483768" y="272261"/>
            <a:ext cx="65527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 smtClean="0">
                <a:latin typeface="+mj-ea"/>
                <a:ea typeface="+mj-ea"/>
                <a:cs typeface="Times New Roman" pitchFamily="18" charset="0"/>
              </a:rPr>
              <a:t>1)</a:t>
            </a:r>
            <a:r>
              <a:rPr lang="ko-KR" altLang="en-US" sz="2200" b="1" dirty="0" smtClean="0">
                <a:latin typeface="+mj-ea"/>
                <a:ea typeface="+mj-ea"/>
                <a:cs typeface="Times New Roman" pitchFamily="18" charset="0"/>
              </a:rPr>
              <a:t> </a:t>
            </a:r>
            <a:r>
              <a:rPr lang="en-US" altLang="ko-KR" sz="2200" b="1" dirty="0" smtClean="0">
                <a:latin typeface="+mj-ea"/>
                <a:ea typeface="+mj-ea"/>
                <a:cs typeface="Times New Roman" pitchFamily="18" charset="0"/>
              </a:rPr>
              <a:t>Metal Detector pathway by Dynamic mode   </a:t>
            </a:r>
          </a:p>
        </p:txBody>
      </p:sp>
      <p:sp>
        <p:nvSpPr>
          <p:cNvPr id="117" name="Line 17"/>
          <p:cNvSpPr>
            <a:spLocks noChangeShapeType="1"/>
          </p:cNvSpPr>
          <p:nvPr/>
        </p:nvSpPr>
        <p:spPr bwMode="auto">
          <a:xfrm>
            <a:off x="8568" y="980728"/>
            <a:ext cx="8523872" cy="0"/>
          </a:xfrm>
          <a:prstGeom prst="line">
            <a:avLst/>
          </a:prstGeom>
          <a:noFill/>
          <a:ln w="15875">
            <a:solidFill>
              <a:srgbClr val="003366"/>
            </a:solidFill>
            <a:round/>
            <a:headEnd/>
            <a:tailEnd/>
          </a:ln>
        </p:spPr>
        <p:txBody>
          <a:bodyPr wrap="none" lIns="18000" tIns="82800" rIns="18000" anchor="ctr"/>
          <a:lstStyle/>
          <a:p>
            <a:endParaRPr lang="ko-KR" altLang="en-US" b="1" dirty="0"/>
          </a:p>
        </p:txBody>
      </p:sp>
      <p:pic>
        <p:nvPicPr>
          <p:cNvPr id="80" name="Picture 2" descr="C:\Users\Kwan\Desktop\VIS\CHINA\HZ BIZ\Test\사진\6_지하철 1_160412\20160330_1214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127951" y="5745258"/>
            <a:ext cx="1248139" cy="936104"/>
          </a:xfrm>
          <a:prstGeom prst="rect">
            <a:avLst/>
          </a:prstGeom>
          <a:noFill/>
        </p:spPr>
      </p:pic>
      <p:pic>
        <p:nvPicPr>
          <p:cNvPr id="81" name="Picture 4" descr="2016-03-12 10_50_39_sr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43" y="5661248"/>
            <a:ext cx="1538021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TextBox 81"/>
          <p:cNvSpPr txBox="1"/>
          <p:nvPr/>
        </p:nvSpPr>
        <p:spPr>
          <a:xfrm>
            <a:off x="395536" y="5589240"/>
            <a:ext cx="1485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u="sng" dirty="0" smtClean="0"/>
              <a:t>Sample pictures</a:t>
            </a:r>
            <a:endParaRPr lang="ko-KR" altLang="en-US" sz="1400" u="sng" dirty="0"/>
          </a:p>
        </p:txBody>
      </p:sp>
      <p:sp>
        <p:nvSpPr>
          <p:cNvPr id="83" name="TextBox 82"/>
          <p:cNvSpPr txBox="1"/>
          <p:nvPr/>
        </p:nvSpPr>
        <p:spPr>
          <a:xfrm>
            <a:off x="107504" y="5949280"/>
            <a:ext cx="2404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* Metal Detector pathway</a:t>
            </a:r>
            <a:endParaRPr lang="ko-KR" altLang="en-US" sz="1400" b="1" dirty="0"/>
          </a:p>
        </p:txBody>
      </p:sp>
      <p:pic>
        <p:nvPicPr>
          <p:cNvPr id="84" name="Picture 2" descr="C:\Users\진관\Desktop\VIS-201605\CHINA\HZ BIZ\Test\杭州测试\客运中心站\20160329\_default\2016-03-29 07_50_28_sr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39885" y="5661248"/>
            <a:ext cx="1536571" cy="1152128"/>
          </a:xfrm>
          <a:prstGeom prst="rect">
            <a:avLst/>
          </a:prstGeom>
          <a:noFill/>
        </p:spPr>
      </p:pic>
      <p:pic>
        <p:nvPicPr>
          <p:cNvPr id="85" name="Picture 6" descr="C:\Users\진관\Desktop\VIS-201605\CHINA\HZ BIZ\Test\사진\20160330_1202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5571238"/>
            <a:ext cx="1656184" cy="1242138"/>
          </a:xfrm>
          <a:prstGeom prst="rect">
            <a:avLst/>
          </a:prstGeom>
          <a:noFill/>
        </p:spPr>
      </p:pic>
      <p:grpSp>
        <p:nvGrpSpPr>
          <p:cNvPr id="88" name="그룹 87"/>
          <p:cNvGrpSpPr/>
          <p:nvPr/>
        </p:nvGrpSpPr>
        <p:grpSpPr>
          <a:xfrm>
            <a:off x="827584" y="1340768"/>
            <a:ext cx="7488832" cy="4032448"/>
            <a:chOff x="827584" y="1340768"/>
            <a:chExt cx="7488832" cy="4032448"/>
          </a:xfrm>
        </p:grpSpPr>
        <p:sp>
          <p:nvSpPr>
            <p:cNvPr id="184" name="직사각형 183"/>
            <p:cNvSpPr/>
            <p:nvPr/>
          </p:nvSpPr>
          <p:spPr>
            <a:xfrm>
              <a:off x="6300192" y="1484784"/>
              <a:ext cx="1944216" cy="20162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5" name="직사각형 184"/>
            <p:cNvSpPr/>
            <p:nvPr/>
          </p:nvSpPr>
          <p:spPr>
            <a:xfrm>
              <a:off x="827584" y="1340768"/>
              <a:ext cx="7488832" cy="4032448"/>
            </a:xfrm>
            <a:prstGeom prst="rect">
              <a:avLst/>
            </a:prstGeom>
            <a:noFill/>
            <a:ln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6" name="오른쪽 화살표 185"/>
            <p:cNvSpPr/>
            <p:nvPr/>
          </p:nvSpPr>
          <p:spPr bwMode="auto">
            <a:xfrm rot="5400000">
              <a:off x="3203848" y="332656"/>
              <a:ext cx="216024" cy="2520280"/>
            </a:xfrm>
            <a:prstGeom prst="rightArrow">
              <a:avLst>
                <a:gd name="adj1" fmla="val 50000"/>
                <a:gd name="adj2" fmla="val 55700"/>
              </a:avLst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0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현대하모니 M" pitchFamily="18" charset="-127"/>
              </a:endParaRPr>
            </a:p>
          </p:txBody>
        </p:sp>
        <p:sp>
          <p:nvSpPr>
            <p:cNvPr id="187" name="직사각형 186"/>
            <p:cNvSpPr/>
            <p:nvPr/>
          </p:nvSpPr>
          <p:spPr>
            <a:xfrm>
              <a:off x="2915816" y="1484784"/>
              <a:ext cx="864096" cy="2160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dirty="0" smtClean="0">
                  <a:solidFill>
                    <a:schemeClr val="tx1"/>
                  </a:solidFill>
                </a:rPr>
                <a:t>Entrance</a:t>
              </a:r>
              <a:endParaRPr lang="ko-KR" altLang="en-US" sz="1000" dirty="0">
                <a:solidFill>
                  <a:schemeClr val="tx1"/>
                </a:solidFill>
              </a:endParaRPr>
            </a:p>
          </p:txBody>
        </p:sp>
        <p:pic>
          <p:nvPicPr>
            <p:cNvPr id="188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>
              <a:off x="1583812" y="2060848"/>
              <a:ext cx="300608" cy="407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9" name="직사각형 188"/>
            <p:cNvSpPr/>
            <p:nvPr/>
          </p:nvSpPr>
          <p:spPr>
            <a:xfrm>
              <a:off x="1511804" y="2636912"/>
              <a:ext cx="432048" cy="36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90" name="직선 화살표 연결선 189"/>
            <p:cNvCxnSpPr/>
            <p:nvPr/>
          </p:nvCxnSpPr>
          <p:spPr>
            <a:xfrm>
              <a:off x="1943852" y="2996952"/>
              <a:ext cx="0" cy="1008112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직선 화살표 연결선 190"/>
            <p:cNvCxnSpPr/>
            <p:nvPr/>
          </p:nvCxnSpPr>
          <p:spPr>
            <a:xfrm>
              <a:off x="1907469" y="2996952"/>
              <a:ext cx="0" cy="1008112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2" name="직사각형 191"/>
            <p:cNvSpPr/>
            <p:nvPr/>
          </p:nvSpPr>
          <p:spPr>
            <a:xfrm>
              <a:off x="3770659" y="2636912"/>
              <a:ext cx="432048" cy="36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93" name="직선 화살표 연결선 192"/>
            <p:cNvCxnSpPr/>
            <p:nvPr/>
          </p:nvCxnSpPr>
          <p:spPr>
            <a:xfrm>
              <a:off x="4202707" y="2996952"/>
              <a:ext cx="0" cy="1008112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직선 화살표 연결선 193"/>
            <p:cNvCxnSpPr/>
            <p:nvPr/>
          </p:nvCxnSpPr>
          <p:spPr>
            <a:xfrm>
              <a:off x="4166324" y="2996952"/>
              <a:ext cx="0" cy="1008112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직사각형 194"/>
            <p:cNvSpPr/>
            <p:nvPr/>
          </p:nvSpPr>
          <p:spPr>
            <a:xfrm>
              <a:off x="4860032" y="2636912"/>
              <a:ext cx="432048" cy="36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96" name="직선 화살표 연결선 195"/>
            <p:cNvCxnSpPr/>
            <p:nvPr/>
          </p:nvCxnSpPr>
          <p:spPr>
            <a:xfrm>
              <a:off x="5292080" y="2996952"/>
              <a:ext cx="0" cy="1008112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직선 화살표 연결선 196"/>
            <p:cNvCxnSpPr/>
            <p:nvPr/>
          </p:nvCxnSpPr>
          <p:spPr>
            <a:xfrm>
              <a:off x="5255697" y="2996952"/>
              <a:ext cx="0" cy="1008112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직선 연결선 197"/>
            <p:cNvCxnSpPr/>
            <p:nvPr/>
          </p:nvCxnSpPr>
          <p:spPr>
            <a:xfrm>
              <a:off x="5292080" y="2852936"/>
              <a:ext cx="216024" cy="0"/>
            </a:xfrm>
            <a:prstGeom prst="line">
              <a:avLst/>
            </a:prstGeom>
            <a:ln w="50800">
              <a:solidFill>
                <a:srgbClr val="0070C0">
                  <a:alpha val="26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9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400000" flipH="1" flipV="1">
              <a:off x="1511662" y="4545122"/>
              <a:ext cx="216024" cy="432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</p:pic>
        <p:pic>
          <p:nvPicPr>
            <p:cNvPr id="200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400000" flipH="1" flipV="1">
              <a:off x="2663790" y="4545122"/>
              <a:ext cx="216024" cy="432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</p:pic>
        <p:sp>
          <p:nvSpPr>
            <p:cNvPr id="201" name="직사각형 200"/>
            <p:cNvSpPr/>
            <p:nvPr/>
          </p:nvSpPr>
          <p:spPr>
            <a:xfrm>
              <a:off x="3059832" y="5085184"/>
              <a:ext cx="648072" cy="2557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rgbClr val="0070C0"/>
                  </a:solidFill>
                </a:rPr>
                <a:t>CCTV</a:t>
              </a:r>
              <a:endParaRPr lang="ko-KR" altLang="en-US" sz="1200" b="1" dirty="0">
                <a:solidFill>
                  <a:srgbClr val="0070C0"/>
                </a:solidFill>
              </a:endParaRPr>
            </a:p>
          </p:txBody>
        </p:sp>
        <p:pic>
          <p:nvPicPr>
            <p:cNvPr id="20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400000" flipH="1" flipV="1">
              <a:off x="3815918" y="4545122"/>
              <a:ext cx="216024" cy="432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</p:pic>
        <p:pic>
          <p:nvPicPr>
            <p:cNvPr id="203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400000" flipH="1" flipV="1">
              <a:off x="4896038" y="4545122"/>
              <a:ext cx="216024" cy="432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</p:pic>
        <p:pic>
          <p:nvPicPr>
            <p:cNvPr id="204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0800000" flipH="1">
              <a:off x="3806807" y="3284984"/>
              <a:ext cx="216024" cy="375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10800000">
              <a:off x="4886927" y="2060848"/>
              <a:ext cx="288032" cy="3900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6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0800000">
              <a:off x="3878815" y="2060848"/>
              <a:ext cx="216024" cy="402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7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0800000" flipH="1">
              <a:off x="2555776" y="3429000"/>
              <a:ext cx="216024" cy="375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8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0800000" flipH="1">
              <a:off x="2771800" y="2132856"/>
              <a:ext cx="216024" cy="375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9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0800000" flipH="1">
              <a:off x="1403648" y="3501008"/>
              <a:ext cx="216024" cy="375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0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0800000" flipH="1">
              <a:off x="2807660" y="3068960"/>
              <a:ext cx="216024" cy="375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11" name="그룹 109"/>
            <p:cNvGrpSpPr/>
            <p:nvPr/>
          </p:nvGrpSpPr>
          <p:grpSpPr>
            <a:xfrm>
              <a:off x="971600" y="2564904"/>
              <a:ext cx="504056" cy="360040"/>
              <a:chOff x="6084168" y="4293096"/>
              <a:chExt cx="504056" cy="216024"/>
            </a:xfrm>
          </p:grpSpPr>
          <p:sp>
            <p:nvSpPr>
              <p:cNvPr id="250" name="직사각형 249"/>
              <p:cNvSpPr/>
              <p:nvPr/>
            </p:nvSpPr>
            <p:spPr>
              <a:xfrm>
                <a:off x="6084168" y="4365104"/>
                <a:ext cx="504056" cy="144016"/>
              </a:xfrm>
              <a:prstGeom prst="rect">
                <a:avLst/>
              </a:prstGeom>
              <a:solidFill>
                <a:schemeClr val="accent1">
                  <a:alpha val="42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51" name="직사각형 250"/>
              <p:cNvSpPr/>
              <p:nvPr/>
            </p:nvSpPr>
            <p:spPr>
              <a:xfrm>
                <a:off x="6156176" y="4293096"/>
                <a:ext cx="360040" cy="144016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12" name="직사각형 211"/>
            <p:cNvSpPr/>
            <p:nvPr/>
          </p:nvSpPr>
          <p:spPr>
            <a:xfrm>
              <a:off x="1187624" y="2933909"/>
              <a:ext cx="216024" cy="3510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3" name="직사각형 212"/>
            <p:cNvSpPr/>
            <p:nvPr/>
          </p:nvSpPr>
          <p:spPr>
            <a:xfrm>
              <a:off x="1538118" y="2663807"/>
              <a:ext cx="387516" cy="296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14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0800000">
              <a:off x="1619672" y="3068960"/>
              <a:ext cx="216024" cy="402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5" name="직사각형 214"/>
            <p:cNvSpPr/>
            <p:nvPr/>
          </p:nvSpPr>
          <p:spPr>
            <a:xfrm>
              <a:off x="2663644" y="2636912"/>
              <a:ext cx="432048" cy="36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16" name="직선 화살표 연결선 215"/>
            <p:cNvCxnSpPr/>
            <p:nvPr/>
          </p:nvCxnSpPr>
          <p:spPr>
            <a:xfrm>
              <a:off x="3095692" y="2996952"/>
              <a:ext cx="0" cy="1008112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직선 화살표 연결선 216"/>
            <p:cNvCxnSpPr/>
            <p:nvPr/>
          </p:nvCxnSpPr>
          <p:spPr>
            <a:xfrm>
              <a:off x="3059309" y="2996952"/>
              <a:ext cx="0" cy="1008112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직사각형 217"/>
            <p:cNvSpPr/>
            <p:nvPr/>
          </p:nvSpPr>
          <p:spPr>
            <a:xfrm>
              <a:off x="2699792" y="2663807"/>
              <a:ext cx="387516" cy="296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9" name="직사각형 218"/>
            <p:cNvSpPr/>
            <p:nvPr/>
          </p:nvSpPr>
          <p:spPr>
            <a:xfrm>
              <a:off x="3806514" y="2673060"/>
              <a:ext cx="387516" cy="296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0" name="직사각형 219"/>
            <p:cNvSpPr/>
            <p:nvPr/>
          </p:nvSpPr>
          <p:spPr>
            <a:xfrm>
              <a:off x="4886058" y="2672772"/>
              <a:ext cx="387516" cy="2964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1" name="직사각형 220"/>
            <p:cNvSpPr/>
            <p:nvPr/>
          </p:nvSpPr>
          <p:spPr>
            <a:xfrm>
              <a:off x="2339752" y="2924944"/>
              <a:ext cx="216024" cy="3510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2" name="직사각형 221"/>
            <p:cNvSpPr/>
            <p:nvPr/>
          </p:nvSpPr>
          <p:spPr>
            <a:xfrm>
              <a:off x="3491880" y="2924944"/>
              <a:ext cx="216024" cy="3510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23" name="직사각형 222"/>
            <p:cNvSpPr/>
            <p:nvPr/>
          </p:nvSpPr>
          <p:spPr>
            <a:xfrm>
              <a:off x="4572000" y="2924944"/>
              <a:ext cx="216024" cy="35107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24" name="그룹 109"/>
            <p:cNvGrpSpPr/>
            <p:nvPr/>
          </p:nvGrpSpPr>
          <p:grpSpPr>
            <a:xfrm>
              <a:off x="6372200" y="1628800"/>
              <a:ext cx="504056" cy="288032"/>
              <a:chOff x="6084168" y="4293096"/>
              <a:chExt cx="504056" cy="216024"/>
            </a:xfrm>
          </p:grpSpPr>
          <p:sp>
            <p:nvSpPr>
              <p:cNvPr id="248" name="직사각형 247"/>
              <p:cNvSpPr/>
              <p:nvPr/>
            </p:nvSpPr>
            <p:spPr>
              <a:xfrm>
                <a:off x="6084168" y="4365104"/>
                <a:ext cx="504056" cy="144016"/>
              </a:xfrm>
              <a:prstGeom prst="rect">
                <a:avLst/>
              </a:prstGeom>
              <a:solidFill>
                <a:schemeClr val="accent1">
                  <a:alpha val="42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9" name="직사각형 248"/>
              <p:cNvSpPr/>
              <p:nvPr/>
            </p:nvSpPr>
            <p:spPr>
              <a:xfrm>
                <a:off x="6156176" y="4293096"/>
                <a:ext cx="360040" cy="144016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25" name="TextBox 224"/>
            <p:cNvSpPr txBox="1"/>
            <p:nvPr/>
          </p:nvSpPr>
          <p:spPr>
            <a:xfrm>
              <a:off x="7008426" y="1700808"/>
              <a:ext cx="63030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/>
                <a:t>X-ray </a:t>
              </a:r>
              <a:endParaRPr lang="ko-KR" altLang="en-US" sz="1200" b="1" dirty="0"/>
            </a:p>
          </p:txBody>
        </p:sp>
        <p:sp>
          <p:nvSpPr>
            <p:cNvPr id="226" name="TextBox 225"/>
            <p:cNvSpPr txBox="1"/>
            <p:nvPr/>
          </p:nvSpPr>
          <p:spPr>
            <a:xfrm>
              <a:off x="7020272" y="2060848"/>
              <a:ext cx="12909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/>
                <a:t>Metal Detector</a:t>
              </a:r>
              <a:endParaRPr lang="ko-KR" altLang="en-US" sz="1200" b="1" dirty="0"/>
            </a:p>
          </p:txBody>
        </p:sp>
        <p:grpSp>
          <p:nvGrpSpPr>
            <p:cNvPr id="227" name="그룹 167"/>
            <p:cNvGrpSpPr/>
            <p:nvPr/>
          </p:nvGrpSpPr>
          <p:grpSpPr>
            <a:xfrm>
              <a:off x="6444208" y="2060848"/>
              <a:ext cx="360040" cy="288032"/>
              <a:chOff x="6876256" y="2636912"/>
              <a:chExt cx="432048" cy="360040"/>
            </a:xfrm>
          </p:grpSpPr>
          <p:sp>
            <p:nvSpPr>
              <p:cNvPr id="246" name="직사각형 245"/>
              <p:cNvSpPr/>
              <p:nvPr/>
            </p:nvSpPr>
            <p:spPr>
              <a:xfrm>
                <a:off x="6876256" y="2636912"/>
                <a:ext cx="432048" cy="3600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7" name="직사각형 246"/>
              <p:cNvSpPr/>
              <p:nvPr/>
            </p:nvSpPr>
            <p:spPr>
              <a:xfrm>
                <a:off x="6902282" y="2672772"/>
                <a:ext cx="387516" cy="29641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228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0800000">
              <a:off x="4958935" y="3140968"/>
              <a:ext cx="216024" cy="4020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9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5400000">
              <a:off x="917278" y="3051274"/>
              <a:ext cx="252660" cy="144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30" name="그룹 109"/>
            <p:cNvGrpSpPr/>
            <p:nvPr/>
          </p:nvGrpSpPr>
          <p:grpSpPr>
            <a:xfrm>
              <a:off x="2123728" y="2564904"/>
              <a:ext cx="504056" cy="360040"/>
              <a:chOff x="6084168" y="4293096"/>
              <a:chExt cx="504056" cy="216024"/>
            </a:xfrm>
          </p:grpSpPr>
          <p:sp>
            <p:nvSpPr>
              <p:cNvPr id="244" name="직사각형 243"/>
              <p:cNvSpPr/>
              <p:nvPr/>
            </p:nvSpPr>
            <p:spPr>
              <a:xfrm>
                <a:off x="6084168" y="4365104"/>
                <a:ext cx="504056" cy="144016"/>
              </a:xfrm>
              <a:prstGeom prst="rect">
                <a:avLst/>
              </a:prstGeom>
              <a:solidFill>
                <a:schemeClr val="accent1">
                  <a:alpha val="42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5" name="직사각형 244"/>
              <p:cNvSpPr/>
              <p:nvPr/>
            </p:nvSpPr>
            <p:spPr>
              <a:xfrm>
                <a:off x="6156176" y="4293096"/>
                <a:ext cx="360040" cy="144016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31" name="그룹 109"/>
            <p:cNvGrpSpPr/>
            <p:nvPr/>
          </p:nvGrpSpPr>
          <p:grpSpPr>
            <a:xfrm>
              <a:off x="3275856" y="2564904"/>
              <a:ext cx="504056" cy="360040"/>
              <a:chOff x="6084168" y="4293096"/>
              <a:chExt cx="504056" cy="216024"/>
            </a:xfrm>
          </p:grpSpPr>
          <p:sp>
            <p:nvSpPr>
              <p:cNvPr id="242" name="직사각형 241"/>
              <p:cNvSpPr/>
              <p:nvPr/>
            </p:nvSpPr>
            <p:spPr>
              <a:xfrm>
                <a:off x="6084168" y="4365104"/>
                <a:ext cx="504056" cy="144016"/>
              </a:xfrm>
              <a:prstGeom prst="rect">
                <a:avLst/>
              </a:prstGeom>
              <a:solidFill>
                <a:schemeClr val="accent1">
                  <a:alpha val="42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3" name="직사각형 242"/>
              <p:cNvSpPr/>
              <p:nvPr/>
            </p:nvSpPr>
            <p:spPr>
              <a:xfrm>
                <a:off x="6156176" y="4293096"/>
                <a:ext cx="360040" cy="144016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32" name="그룹 109"/>
            <p:cNvGrpSpPr/>
            <p:nvPr/>
          </p:nvGrpSpPr>
          <p:grpSpPr>
            <a:xfrm>
              <a:off x="4355976" y="2564904"/>
              <a:ext cx="504056" cy="360040"/>
              <a:chOff x="6084168" y="4293096"/>
              <a:chExt cx="504056" cy="216024"/>
            </a:xfrm>
          </p:grpSpPr>
          <p:sp>
            <p:nvSpPr>
              <p:cNvPr id="240" name="직사각형 239"/>
              <p:cNvSpPr/>
              <p:nvPr/>
            </p:nvSpPr>
            <p:spPr>
              <a:xfrm>
                <a:off x="6084168" y="4365104"/>
                <a:ext cx="504056" cy="144016"/>
              </a:xfrm>
              <a:prstGeom prst="rect">
                <a:avLst/>
              </a:prstGeom>
              <a:solidFill>
                <a:schemeClr val="accent1">
                  <a:alpha val="42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41" name="직사각형 240"/>
              <p:cNvSpPr/>
              <p:nvPr/>
            </p:nvSpPr>
            <p:spPr>
              <a:xfrm>
                <a:off x="6156176" y="4293096"/>
                <a:ext cx="360040" cy="144016"/>
              </a:xfrm>
              <a:prstGeom prst="rect">
                <a:avLst/>
              </a:prstGeom>
              <a:no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233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5400000">
              <a:off x="2069406" y="3051274"/>
              <a:ext cx="252660" cy="144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4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5400000">
              <a:off x="3221534" y="3086646"/>
              <a:ext cx="252660" cy="144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5400000">
              <a:off x="4301654" y="3051274"/>
              <a:ext cx="252660" cy="144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6" name="Picture 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5400000">
              <a:off x="6495027" y="2586092"/>
              <a:ext cx="402417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7" name="TextBox 236"/>
            <p:cNvSpPr txBox="1"/>
            <p:nvPr/>
          </p:nvSpPr>
          <p:spPr>
            <a:xfrm>
              <a:off x="6948264" y="2492896"/>
              <a:ext cx="12875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1200" b="1" dirty="0" smtClean="0"/>
                <a:t>Video Analyzer</a:t>
              </a:r>
              <a:endParaRPr lang="ko-KR" altLang="en-US" sz="1200" b="1" dirty="0"/>
            </a:p>
          </p:txBody>
        </p:sp>
        <p:pic>
          <p:nvPicPr>
            <p:cNvPr id="238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5400000" flipH="1" flipV="1">
              <a:off x="6552222" y="2960946"/>
              <a:ext cx="216024" cy="4320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</p:pic>
        <p:sp>
          <p:nvSpPr>
            <p:cNvPr id="239" name="직사각형 238"/>
            <p:cNvSpPr/>
            <p:nvPr/>
          </p:nvSpPr>
          <p:spPr>
            <a:xfrm>
              <a:off x="6948264" y="3029204"/>
              <a:ext cx="648072" cy="25578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chemeClr val="tx1"/>
                  </a:solidFill>
                </a:rPr>
                <a:t>CCTV</a:t>
              </a:r>
              <a:endParaRPr lang="ko-KR" altLang="en-US" sz="1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6" name="그룹 85"/>
          <p:cNvGrpSpPr/>
          <p:nvPr/>
        </p:nvGrpSpPr>
        <p:grpSpPr>
          <a:xfrm>
            <a:off x="179512" y="116632"/>
            <a:ext cx="1982024" cy="693860"/>
            <a:chOff x="179512" y="116632"/>
            <a:chExt cx="1982024" cy="693860"/>
          </a:xfrm>
        </p:grpSpPr>
        <p:grpSp>
          <p:nvGrpSpPr>
            <p:cNvPr id="87" name="그룹 24"/>
            <p:cNvGrpSpPr/>
            <p:nvPr/>
          </p:nvGrpSpPr>
          <p:grpSpPr>
            <a:xfrm>
              <a:off x="179512" y="116632"/>
              <a:ext cx="1982024" cy="693860"/>
              <a:chOff x="285720" y="142852"/>
              <a:chExt cx="2500330" cy="933650"/>
            </a:xfrm>
          </p:grpSpPr>
          <p:pic>
            <p:nvPicPr>
              <p:cNvPr id="90" name="그림 89" descr="감시005.jpg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1071538" y="142852"/>
                <a:ext cx="928694" cy="892727"/>
              </a:xfrm>
              <a:prstGeom prst="rect">
                <a:avLst/>
              </a:prstGeom>
            </p:spPr>
          </p:pic>
          <p:pic>
            <p:nvPicPr>
              <p:cNvPr id="91" name="그림 90" descr="감시004.jpg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1973179" y="178323"/>
                <a:ext cx="779646" cy="859678"/>
              </a:xfrm>
              <a:prstGeom prst="rect">
                <a:avLst/>
              </a:prstGeom>
            </p:spPr>
          </p:pic>
          <p:pic>
            <p:nvPicPr>
              <p:cNvPr id="92" name="그림 91" descr="감시008.jpg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285720" y="178323"/>
                <a:ext cx="785818" cy="854226"/>
              </a:xfrm>
              <a:prstGeom prst="rect">
                <a:avLst/>
              </a:prstGeom>
            </p:spPr>
          </p:pic>
          <p:sp>
            <p:nvSpPr>
              <p:cNvPr id="93" name="직사각형 92"/>
              <p:cNvSpPr/>
              <p:nvPr/>
            </p:nvSpPr>
            <p:spPr>
              <a:xfrm>
                <a:off x="357158" y="249760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4" name="직사각형 93"/>
              <p:cNvSpPr/>
              <p:nvPr/>
            </p:nvSpPr>
            <p:spPr>
              <a:xfrm>
                <a:off x="1174986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5" name="직사각형 94"/>
              <p:cNvSpPr/>
              <p:nvPr/>
            </p:nvSpPr>
            <p:spPr>
              <a:xfrm>
                <a:off x="2032242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89" name="그림 88" descr="profiling 005.jpg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19672" y="279698"/>
              <a:ext cx="511271" cy="5040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Line 17"/>
          <p:cNvSpPr>
            <a:spLocks noChangeShapeType="1"/>
          </p:cNvSpPr>
          <p:nvPr/>
        </p:nvSpPr>
        <p:spPr bwMode="auto">
          <a:xfrm>
            <a:off x="8568" y="980728"/>
            <a:ext cx="8523872" cy="0"/>
          </a:xfrm>
          <a:prstGeom prst="line">
            <a:avLst/>
          </a:prstGeom>
          <a:noFill/>
          <a:ln w="15875">
            <a:solidFill>
              <a:srgbClr val="003366"/>
            </a:solidFill>
            <a:round/>
            <a:headEnd/>
            <a:tailEnd/>
          </a:ln>
        </p:spPr>
        <p:txBody>
          <a:bodyPr wrap="none" lIns="18000" tIns="82800" rIns="18000" anchor="ctr"/>
          <a:lstStyle/>
          <a:p>
            <a:endParaRPr lang="ko-KR" altLang="en-US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238735" y="1072481"/>
            <a:ext cx="1485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u="sng" dirty="0" smtClean="0"/>
              <a:t>Sample pictures</a:t>
            </a:r>
            <a:endParaRPr lang="ko-KR" altLang="en-US" sz="1400" u="sng" dirty="0"/>
          </a:p>
        </p:txBody>
      </p:sp>
      <p:sp>
        <p:nvSpPr>
          <p:cNvPr id="83" name="TextBox 82"/>
          <p:cNvSpPr txBox="1"/>
          <p:nvPr/>
        </p:nvSpPr>
        <p:spPr>
          <a:xfrm>
            <a:off x="539552" y="1412776"/>
            <a:ext cx="3480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* Passenger’s moving pathway or area</a:t>
            </a:r>
            <a:endParaRPr lang="ko-KR" altLang="en-US" sz="1400" b="1" dirty="0"/>
          </a:p>
        </p:txBody>
      </p:sp>
      <p:sp>
        <p:nvSpPr>
          <p:cNvPr id="84" name="TextBox 83"/>
          <p:cNvSpPr txBox="1"/>
          <p:nvPr/>
        </p:nvSpPr>
        <p:spPr>
          <a:xfrm>
            <a:off x="2483768" y="260648"/>
            <a:ext cx="62646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 smtClean="0">
                <a:latin typeface="+mj-ea"/>
                <a:ea typeface="+mj-ea"/>
                <a:cs typeface="Times New Roman" pitchFamily="18" charset="0"/>
              </a:rPr>
              <a:t>2) Passenger’s pathway by Dynamic mode</a:t>
            </a:r>
            <a:r>
              <a:rPr lang="ko-KR" altLang="en-US" sz="2200" b="1" dirty="0" smtClean="0">
                <a:latin typeface="+mj-ea"/>
                <a:ea typeface="+mj-ea"/>
                <a:cs typeface="Times New Roman" pitchFamily="18" charset="0"/>
              </a:rPr>
              <a:t> </a:t>
            </a:r>
            <a:r>
              <a:rPr lang="en-US" altLang="ko-KR" sz="2200" b="1" dirty="0" smtClean="0">
                <a:latin typeface="+mj-ea"/>
                <a:ea typeface="+mj-ea"/>
                <a:cs typeface="Times New Roman" pitchFamily="18" charset="0"/>
              </a:rPr>
              <a:t>   </a:t>
            </a:r>
          </a:p>
        </p:txBody>
      </p:sp>
      <p:pic>
        <p:nvPicPr>
          <p:cNvPr id="85" name="Picture 2" descr="20160329-16-35-INSPECT-前科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239440"/>
            <a:ext cx="1800200" cy="1332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 descr="C:\Users\진관\Desktop\VIS-201605\CHINA\HZ BIZ\Test\杭州测试\临平站\20160329\Inspected\2016-03-29 09_34_53_src-INSPEC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4311449"/>
            <a:ext cx="1800200" cy="1349799"/>
          </a:xfrm>
          <a:prstGeom prst="rect">
            <a:avLst/>
          </a:prstGeom>
          <a:noFill/>
        </p:spPr>
      </p:pic>
      <p:pic>
        <p:nvPicPr>
          <p:cNvPr id="43016" name="Picture 8" descr="C:\ELSYS\Vibraimage8\_r_1\2016-05-05 09_02_20_src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2511249"/>
            <a:ext cx="1814258" cy="1368152"/>
          </a:xfrm>
          <a:prstGeom prst="rect">
            <a:avLst/>
          </a:prstGeom>
          <a:noFill/>
        </p:spPr>
      </p:pic>
      <p:pic>
        <p:nvPicPr>
          <p:cNvPr id="43017" name="Picture 9" descr="C:\ELSYS\Vibraimage8\_r_1\2016-05-05 08_57_12_sr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199" y="2583257"/>
            <a:ext cx="1814257" cy="1368152"/>
          </a:xfrm>
          <a:prstGeom prst="rect">
            <a:avLst/>
          </a:prstGeom>
          <a:noFill/>
        </p:spPr>
      </p:pic>
      <p:grpSp>
        <p:nvGrpSpPr>
          <p:cNvPr id="19" name="그룹 18"/>
          <p:cNvGrpSpPr/>
          <p:nvPr/>
        </p:nvGrpSpPr>
        <p:grpSpPr>
          <a:xfrm>
            <a:off x="179512" y="116632"/>
            <a:ext cx="1982024" cy="693860"/>
            <a:chOff x="179512" y="116632"/>
            <a:chExt cx="1982024" cy="693860"/>
          </a:xfrm>
        </p:grpSpPr>
        <p:grpSp>
          <p:nvGrpSpPr>
            <p:cNvPr id="20" name="그룹 24"/>
            <p:cNvGrpSpPr/>
            <p:nvPr/>
          </p:nvGrpSpPr>
          <p:grpSpPr>
            <a:xfrm>
              <a:off x="179512" y="116632"/>
              <a:ext cx="1982024" cy="693860"/>
              <a:chOff x="285720" y="142852"/>
              <a:chExt cx="2500330" cy="933650"/>
            </a:xfrm>
          </p:grpSpPr>
          <p:pic>
            <p:nvPicPr>
              <p:cNvPr id="22" name="그림 21" descr="감시005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071538" y="142852"/>
                <a:ext cx="928694" cy="892727"/>
              </a:xfrm>
              <a:prstGeom prst="rect">
                <a:avLst/>
              </a:prstGeom>
            </p:spPr>
          </p:pic>
          <p:pic>
            <p:nvPicPr>
              <p:cNvPr id="23" name="그림 22" descr="감시004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973179" y="178323"/>
                <a:ext cx="779646" cy="859678"/>
              </a:xfrm>
              <a:prstGeom prst="rect">
                <a:avLst/>
              </a:prstGeom>
            </p:spPr>
          </p:pic>
          <p:pic>
            <p:nvPicPr>
              <p:cNvPr id="24" name="그림 23" descr="감시008.jp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85720" y="178323"/>
                <a:ext cx="785818" cy="854226"/>
              </a:xfrm>
              <a:prstGeom prst="rect">
                <a:avLst/>
              </a:prstGeom>
            </p:spPr>
          </p:pic>
          <p:sp>
            <p:nvSpPr>
              <p:cNvPr id="25" name="직사각형 24"/>
              <p:cNvSpPr/>
              <p:nvPr/>
            </p:nvSpPr>
            <p:spPr>
              <a:xfrm>
                <a:off x="357158" y="249760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6" name="직사각형 25"/>
              <p:cNvSpPr/>
              <p:nvPr/>
            </p:nvSpPr>
            <p:spPr>
              <a:xfrm>
                <a:off x="1174986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/>
              <p:cNvSpPr/>
              <p:nvPr/>
            </p:nvSpPr>
            <p:spPr>
              <a:xfrm>
                <a:off x="2032242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21" name="그림 20" descr="profiling 005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19672" y="279698"/>
              <a:ext cx="511271" cy="504056"/>
            </a:xfrm>
            <a:prstGeom prst="rect">
              <a:avLst/>
            </a:prstGeom>
          </p:spPr>
        </p:pic>
      </p:grpSp>
      <p:grpSp>
        <p:nvGrpSpPr>
          <p:cNvPr id="46" name="그룹 45"/>
          <p:cNvGrpSpPr/>
          <p:nvPr/>
        </p:nvGrpSpPr>
        <p:grpSpPr>
          <a:xfrm>
            <a:off x="2699791" y="2060848"/>
            <a:ext cx="3384377" cy="4555469"/>
            <a:chOff x="2699791" y="1850578"/>
            <a:chExt cx="3384377" cy="4555469"/>
          </a:xfrm>
        </p:grpSpPr>
        <p:sp>
          <p:nvSpPr>
            <p:cNvPr id="28" name="직사각형 64"/>
            <p:cNvSpPr/>
            <p:nvPr/>
          </p:nvSpPr>
          <p:spPr>
            <a:xfrm>
              <a:off x="2699791" y="1850578"/>
              <a:ext cx="3384377" cy="4555469"/>
            </a:xfrm>
            <a:prstGeom prst="rect">
              <a:avLst/>
            </a:prstGeom>
            <a:noFill/>
            <a:ln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오른쪽 화살표 71"/>
            <p:cNvSpPr/>
            <p:nvPr/>
          </p:nvSpPr>
          <p:spPr bwMode="auto">
            <a:xfrm rot="5400000">
              <a:off x="4341477" y="1583877"/>
              <a:ext cx="119740" cy="1088578"/>
            </a:xfrm>
            <a:prstGeom prst="rightArrow">
              <a:avLst>
                <a:gd name="adj1" fmla="val 50000"/>
                <a:gd name="adj2" fmla="val 55700"/>
              </a:avLst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현대하모니 M" pitchFamily="18" charset="-127"/>
              </a:endParaRPr>
            </a:p>
          </p:txBody>
        </p:sp>
        <p:sp>
          <p:nvSpPr>
            <p:cNvPr id="30" name="직사각형 72"/>
            <p:cNvSpPr/>
            <p:nvPr/>
          </p:nvSpPr>
          <p:spPr>
            <a:xfrm>
              <a:off x="3630177" y="1875431"/>
              <a:ext cx="1480319" cy="1706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 smtClean="0">
                  <a:solidFill>
                    <a:schemeClr val="tx1"/>
                  </a:solidFill>
                </a:rPr>
                <a:t>Entrance</a:t>
              </a:r>
              <a:endParaRPr lang="ko-KR" alt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31" name="직사각형 125"/>
            <p:cNvSpPr/>
            <p:nvPr/>
          </p:nvSpPr>
          <p:spPr>
            <a:xfrm>
              <a:off x="4572000" y="5877272"/>
              <a:ext cx="783698" cy="2020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rgbClr val="0070C0"/>
                  </a:solidFill>
                </a:rPr>
                <a:t>CCTV</a:t>
              </a:r>
              <a:endParaRPr lang="ko-KR" altLang="en-US" sz="1200" b="1" dirty="0">
                <a:solidFill>
                  <a:srgbClr val="0070C0"/>
                </a:solidFill>
              </a:endParaRP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 rot="5400000" flipH="1" flipV="1">
              <a:off x="4450217" y="5742118"/>
              <a:ext cx="130859" cy="400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</p:pic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10800000">
              <a:off x="4295249" y="4474029"/>
              <a:ext cx="334695" cy="406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3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rot="10800000">
              <a:off x="4131974" y="3778742"/>
              <a:ext cx="363518" cy="321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10800000">
              <a:off x="4533698" y="3218021"/>
              <a:ext cx="261233" cy="317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 rot="10800000">
              <a:off x="4174675" y="2283626"/>
              <a:ext cx="286214" cy="347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" name="직사각형 86"/>
            <p:cNvSpPr/>
            <p:nvPr/>
          </p:nvSpPr>
          <p:spPr>
            <a:xfrm>
              <a:off x="4053302" y="5141498"/>
              <a:ext cx="949668" cy="3872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b="1" dirty="0" err="1" smtClean="0">
                  <a:solidFill>
                    <a:srgbClr val="0070C0"/>
                  </a:solidFill>
                </a:rPr>
                <a:t>AlphaEye</a:t>
              </a:r>
              <a:endParaRPr lang="en-US" altLang="ko-KR" sz="1050" b="1" dirty="0" smtClean="0">
                <a:solidFill>
                  <a:srgbClr val="0070C0"/>
                </a:solidFill>
              </a:endParaRPr>
            </a:p>
          </p:txBody>
        </p:sp>
        <p:sp>
          <p:nvSpPr>
            <p:cNvPr id="38" name="직사각형 37"/>
            <p:cNvSpPr/>
            <p:nvPr/>
          </p:nvSpPr>
          <p:spPr>
            <a:xfrm flipV="1">
              <a:off x="2699792" y="5056757"/>
              <a:ext cx="3329947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10800000" flipH="1">
              <a:off x="4000402" y="2846672"/>
              <a:ext cx="297599" cy="344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" name="직사각형 39"/>
            <p:cNvSpPr/>
            <p:nvPr/>
          </p:nvSpPr>
          <p:spPr>
            <a:xfrm>
              <a:off x="5094305" y="5237457"/>
              <a:ext cx="75052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en-US" altLang="ko-KR" sz="1200" b="1" dirty="0" smtClean="0">
                  <a:solidFill>
                    <a:srgbClr val="FF0000"/>
                  </a:solidFill>
                </a:rPr>
                <a:t>Suspect</a:t>
              </a:r>
            </a:p>
            <a:p>
              <a:r>
                <a:rPr kumimoji="1" lang="en-US" altLang="ko-KR" sz="1200" b="1" dirty="0" smtClean="0">
                  <a:solidFill>
                    <a:srgbClr val="FF0000"/>
                  </a:solidFill>
                </a:rPr>
                <a:t>Level</a:t>
              </a:r>
              <a:endParaRPr lang="ko-KR" altLang="en-US" sz="12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41" name="直接连接符 97"/>
            <p:cNvCxnSpPr/>
            <p:nvPr/>
          </p:nvCxnSpPr>
          <p:spPr>
            <a:xfrm>
              <a:off x="3698270" y="2100949"/>
              <a:ext cx="18700" cy="2928129"/>
            </a:xfrm>
            <a:prstGeom prst="line">
              <a:avLst/>
            </a:prstGeom>
            <a:ln w="50800"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97"/>
            <p:cNvCxnSpPr/>
            <p:nvPr/>
          </p:nvCxnSpPr>
          <p:spPr>
            <a:xfrm>
              <a:off x="5146070" y="2046521"/>
              <a:ext cx="18700" cy="2928129"/>
            </a:xfrm>
            <a:prstGeom prst="line">
              <a:avLst/>
            </a:prstGeom>
            <a:ln w="50800"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6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 rot="10800000" flipH="1" flipV="1">
              <a:off x="4133728" y="5617509"/>
              <a:ext cx="245852" cy="3498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오른쪽 화살표 71"/>
            <p:cNvSpPr/>
            <p:nvPr/>
          </p:nvSpPr>
          <p:spPr bwMode="auto">
            <a:xfrm rot="5400000">
              <a:off x="4480355" y="5752893"/>
              <a:ext cx="119740" cy="1088578"/>
            </a:xfrm>
            <a:prstGeom prst="rightArrow">
              <a:avLst>
                <a:gd name="adj1" fmla="val 50000"/>
                <a:gd name="adj2" fmla="val 55700"/>
              </a:avLst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prstShdw prst="shdw17" dist="17961" dir="2700000">
                <a:schemeClr val="tx1">
                  <a:gamma/>
                  <a:shade val="60000"/>
                  <a:invGamma/>
                </a:schemeClr>
              </a:prst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ko-KR" altLang="en-US" sz="1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  <a:ea typeface="현대하모니 M" pitchFamily="18" charset="-127"/>
              </a:endParaRPr>
            </a:p>
          </p:txBody>
        </p:sp>
        <p:sp>
          <p:nvSpPr>
            <p:cNvPr id="45" name="직사각형 72"/>
            <p:cNvSpPr/>
            <p:nvPr/>
          </p:nvSpPr>
          <p:spPr>
            <a:xfrm>
              <a:off x="3347864" y="6194780"/>
              <a:ext cx="904255" cy="1440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 smtClean="0">
                  <a:solidFill>
                    <a:schemeClr val="tx1"/>
                  </a:solidFill>
                </a:rPr>
                <a:t>Exit</a:t>
              </a:r>
              <a:endParaRPr lang="ko-KR" altLang="en-US" sz="1000" b="1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483768" y="272261"/>
            <a:ext cx="65527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 smtClean="0">
                <a:latin typeface="+mj-ea"/>
                <a:ea typeface="+mj-ea"/>
                <a:cs typeface="Times New Roman" pitchFamily="18" charset="0"/>
              </a:rPr>
              <a:t>3)</a:t>
            </a:r>
            <a:r>
              <a:rPr lang="ko-KR" altLang="en-US" sz="2200" b="1" dirty="0" smtClean="0">
                <a:latin typeface="+mj-ea"/>
                <a:ea typeface="+mj-ea"/>
                <a:cs typeface="Times New Roman" pitchFamily="18" charset="0"/>
              </a:rPr>
              <a:t> </a:t>
            </a:r>
            <a:r>
              <a:rPr lang="en-US" altLang="ko-KR" sz="2200" b="1" dirty="0" smtClean="0">
                <a:latin typeface="+mj-ea"/>
                <a:ea typeface="+mj-ea"/>
                <a:cs typeface="Times New Roman" pitchFamily="18" charset="0"/>
              </a:rPr>
              <a:t>Passport check station by Static mode   </a:t>
            </a:r>
          </a:p>
        </p:txBody>
      </p:sp>
      <p:sp>
        <p:nvSpPr>
          <p:cNvPr id="117" name="Line 17"/>
          <p:cNvSpPr>
            <a:spLocks noChangeShapeType="1"/>
          </p:cNvSpPr>
          <p:nvPr/>
        </p:nvSpPr>
        <p:spPr bwMode="auto">
          <a:xfrm>
            <a:off x="8568" y="980728"/>
            <a:ext cx="8523872" cy="0"/>
          </a:xfrm>
          <a:prstGeom prst="line">
            <a:avLst/>
          </a:prstGeom>
          <a:noFill/>
          <a:ln w="15875">
            <a:solidFill>
              <a:srgbClr val="003366"/>
            </a:solidFill>
            <a:round/>
            <a:headEnd/>
            <a:tailEnd/>
          </a:ln>
        </p:spPr>
        <p:txBody>
          <a:bodyPr wrap="none" lIns="18000" tIns="82800" rIns="18000" anchor="ctr"/>
          <a:lstStyle/>
          <a:p>
            <a:endParaRPr lang="ko-KR" altLang="en-US" b="1" dirty="0"/>
          </a:p>
        </p:txBody>
      </p:sp>
      <p:sp>
        <p:nvSpPr>
          <p:cNvPr id="82" name="TextBox 81"/>
          <p:cNvSpPr txBox="1"/>
          <p:nvPr/>
        </p:nvSpPr>
        <p:spPr>
          <a:xfrm>
            <a:off x="395536" y="5589240"/>
            <a:ext cx="14853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u="sng" dirty="0" smtClean="0"/>
              <a:t>Sample pictures</a:t>
            </a:r>
            <a:endParaRPr lang="ko-KR" altLang="en-US" sz="1400" u="sng" dirty="0"/>
          </a:p>
        </p:txBody>
      </p:sp>
      <p:sp>
        <p:nvSpPr>
          <p:cNvPr id="83" name="TextBox 82"/>
          <p:cNvSpPr txBox="1"/>
          <p:nvPr/>
        </p:nvSpPr>
        <p:spPr>
          <a:xfrm>
            <a:off x="107504" y="5949280"/>
            <a:ext cx="24245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smtClean="0"/>
              <a:t>Passport or ID inspection</a:t>
            </a:r>
          </a:p>
          <a:p>
            <a:r>
              <a:rPr lang="en-US" altLang="ko-KR" sz="1400" b="1" dirty="0" smtClean="0"/>
              <a:t>Station</a:t>
            </a:r>
            <a:endParaRPr lang="ko-KR" altLang="en-US" sz="1400" b="1" dirty="0"/>
          </a:p>
        </p:txBody>
      </p:sp>
      <p:grpSp>
        <p:nvGrpSpPr>
          <p:cNvPr id="9" name="그룹 85"/>
          <p:cNvGrpSpPr/>
          <p:nvPr/>
        </p:nvGrpSpPr>
        <p:grpSpPr>
          <a:xfrm>
            <a:off x="179512" y="116632"/>
            <a:ext cx="1982024" cy="693860"/>
            <a:chOff x="179512" y="116632"/>
            <a:chExt cx="1982024" cy="693860"/>
          </a:xfrm>
        </p:grpSpPr>
        <p:grpSp>
          <p:nvGrpSpPr>
            <p:cNvPr id="10" name="그룹 24"/>
            <p:cNvGrpSpPr/>
            <p:nvPr/>
          </p:nvGrpSpPr>
          <p:grpSpPr>
            <a:xfrm>
              <a:off x="179512" y="116632"/>
              <a:ext cx="1982024" cy="693860"/>
              <a:chOff x="285720" y="142852"/>
              <a:chExt cx="2500330" cy="933650"/>
            </a:xfrm>
          </p:grpSpPr>
          <p:pic>
            <p:nvPicPr>
              <p:cNvPr id="90" name="그림 89" descr="감시005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071538" y="142852"/>
                <a:ext cx="928694" cy="892727"/>
              </a:xfrm>
              <a:prstGeom prst="rect">
                <a:avLst/>
              </a:prstGeom>
            </p:spPr>
          </p:pic>
          <p:pic>
            <p:nvPicPr>
              <p:cNvPr id="91" name="그림 90" descr="감시004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973179" y="178323"/>
                <a:ext cx="779646" cy="859678"/>
              </a:xfrm>
              <a:prstGeom prst="rect">
                <a:avLst/>
              </a:prstGeom>
            </p:spPr>
          </p:pic>
          <p:pic>
            <p:nvPicPr>
              <p:cNvPr id="92" name="그림 91" descr="감시008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85720" y="178323"/>
                <a:ext cx="785818" cy="854226"/>
              </a:xfrm>
              <a:prstGeom prst="rect">
                <a:avLst/>
              </a:prstGeom>
            </p:spPr>
          </p:pic>
          <p:sp>
            <p:nvSpPr>
              <p:cNvPr id="93" name="직사각형 92"/>
              <p:cNvSpPr/>
              <p:nvPr/>
            </p:nvSpPr>
            <p:spPr>
              <a:xfrm>
                <a:off x="357158" y="249760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4" name="직사각형 93"/>
              <p:cNvSpPr/>
              <p:nvPr/>
            </p:nvSpPr>
            <p:spPr>
              <a:xfrm>
                <a:off x="1174986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95" name="직사각형 94"/>
              <p:cNvSpPr/>
              <p:nvPr/>
            </p:nvSpPr>
            <p:spPr>
              <a:xfrm>
                <a:off x="2032242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89" name="그림 88" descr="profiling 005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9672" y="279698"/>
              <a:ext cx="511271" cy="504056"/>
            </a:xfrm>
            <a:prstGeom prst="rect">
              <a:avLst/>
            </a:prstGeom>
          </p:spPr>
        </p:pic>
      </p:grpSp>
      <p:grpSp>
        <p:nvGrpSpPr>
          <p:cNvPr id="123" name="그룹 122"/>
          <p:cNvGrpSpPr/>
          <p:nvPr/>
        </p:nvGrpSpPr>
        <p:grpSpPr>
          <a:xfrm>
            <a:off x="3347864" y="1196752"/>
            <a:ext cx="4392488" cy="3816424"/>
            <a:chOff x="2195736" y="900541"/>
            <a:chExt cx="5072744" cy="4688699"/>
          </a:xfrm>
        </p:grpSpPr>
        <p:sp>
          <p:nvSpPr>
            <p:cNvPr id="96" name="직사각형 95"/>
            <p:cNvSpPr/>
            <p:nvPr/>
          </p:nvSpPr>
          <p:spPr>
            <a:xfrm>
              <a:off x="3436033" y="3164773"/>
              <a:ext cx="2003646" cy="63715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7" name="직사각형 64"/>
            <p:cNvSpPr/>
            <p:nvPr/>
          </p:nvSpPr>
          <p:spPr>
            <a:xfrm>
              <a:off x="2195736" y="900541"/>
              <a:ext cx="5072744" cy="4664332"/>
            </a:xfrm>
            <a:prstGeom prst="rect">
              <a:avLst/>
            </a:prstGeom>
            <a:noFill/>
            <a:ln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8" name="직사각형 72"/>
            <p:cNvSpPr/>
            <p:nvPr/>
          </p:nvSpPr>
          <p:spPr>
            <a:xfrm>
              <a:off x="3623492" y="936283"/>
              <a:ext cx="983876" cy="1411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dirty="0" smtClean="0">
                  <a:solidFill>
                    <a:schemeClr val="tx1"/>
                  </a:solidFill>
                </a:rPr>
                <a:t>Entrance</a:t>
              </a:r>
              <a:endParaRPr lang="ko-KR" altLang="en-US" sz="1000" b="1" dirty="0">
                <a:solidFill>
                  <a:schemeClr val="tx1"/>
                </a:solidFill>
              </a:endParaRPr>
            </a:p>
          </p:txBody>
        </p:sp>
        <p:sp>
          <p:nvSpPr>
            <p:cNvPr id="99" name="직사각형 125"/>
            <p:cNvSpPr/>
            <p:nvPr/>
          </p:nvSpPr>
          <p:spPr>
            <a:xfrm>
              <a:off x="2195736" y="3261981"/>
              <a:ext cx="933898" cy="2040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b="1" dirty="0" smtClean="0">
                  <a:solidFill>
                    <a:srgbClr val="0070C0"/>
                  </a:solidFill>
                </a:rPr>
                <a:t>Camera</a:t>
              </a:r>
              <a:endParaRPr lang="ko-KR" altLang="en-US" sz="1200" b="1" dirty="0">
                <a:solidFill>
                  <a:srgbClr val="0070C0"/>
                </a:solidFill>
              </a:endParaRPr>
            </a:p>
          </p:txBody>
        </p:sp>
        <p:pic>
          <p:nvPicPr>
            <p:cNvPr id="10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 flipH="1" flipV="1">
              <a:off x="3983775" y="3182745"/>
              <a:ext cx="127868" cy="391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5400000"/>
              </a:camera>
              <a:lightRig rig="threePt" dir="t"/>
            </a:scene3d>
          </p:spPr>
        </p:pic>
        <p:pic>
          <p:nvPicPr>
            <p:cNvPr id="10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0800000">
              <a:off x="3918444" y="1364736"/>
              <a:ext cx="261233" cy="317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0800000">
              <a:off x="3765210" y="2628992"/>
              <a:ext cx="286214" cy="3479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" name="Picture 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rot="10800000" flipH="1" flipV="1">
              <a:off x="3707904" y="3530624"/>
              <a:ext cx="202437" cy="2880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4" name="直接连接符 95"/>
            <p:cNvCxnSpPr/>
            <p:nvPr/>
          </p:nvCxnSpPr>
          <p:spPr>
            <a:xfrm>
              <a:off x="5440050" y="4308674"/>
              <a:ext cx="12268" cy="1280566"/>
            </a:xfrm>
            <a:prstGeom prst="line">
              <a:avLst/>
            </a:prstGeom>
            <a:ln w="38100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直接连接符 97"/>
            <p:cNvCxnSpPr/>
            <p:nvPr/>
          </p:nvCxnSpPr>
          <p:spPr>
            <a:xfrm>
              <a:off x="3382280" y="1118258"/>
              <a:ext cx="12304" cy="1926639"/>
            </a:xfrm>
            <a:prstGeom prst="line">
              <a:avLst/>
            </a:prstGeom>
            <a:ln w="50800"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직사각형 86"/>
            <p:cNvSpPr/>
            <p:nvPr/>
          </p:nvSpPr>
          <p:spPr>
            <a:xfrm>
              <a:off x="4438517" y="3200865"/>
              <a:ext cx="949668" cy="55173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b="1" dirty="0" err="1" smtClean="0">
                  <a:solidFill>
                    <a:srgbClr val="0070C0"/>
                  </a:solidFill>
                </a:rPr>
                <a:t>AlphaEye</a:t>
              </a:r>
              <a:endParaRPr lang="en-US" altLang="zh-CN" sz="1050" b="1" dirty="0" smtClean="0">
                <a:solidFill>
                  <a:srgbClr val="0070C0"/>
                </a:solidFill>
              </a:endParaRPr>
            </a:p>
          </p:txBody>
        </p:sp>
        <p:sp>
          <p:nvSpPr>
            <p:cNvPr id="107" name="직사각형 106"/>
            <p:cNvSpPr/>
            <p:nvPr/>
          </p:nvSpPr>
          <p:spPr>
            <a:xfrm>
              <a:off x="2251972" y="3118636"/>
              <a:ext cx="1169043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0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742433" y="1989407"/>
              <a:ext cx="2190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" name="직사각형 108"/>
            <p:cNvSpPr/>
            <p:nvPr/>
          </p:nvSpPr>
          <p:spPr>
            <a:xfrm>
              <a:off x="4449074" y="3802362"/>
              <a:ext cx="107768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 smtClean="0">
                  <a:solidFill>
                    <a:srgbClr val="FF0000"/>
                  </a:solidFill>
                </a:rPr>
                <a:t>Suspect </a:t>
              </a:r>
            </a:p>
            <a:p>
              <a:r>
                <a:rPr lang="en-US" altLang="zh-CN" sz="1200" dirty="0" smtClean="0">
                  <a:solidFill>
                    <a:srgbClr val="FF0000"/>
                  </a:solidFill>
                </a:rPr>
                <a:t>level</a:t>
              </a:r>
            </a:p>
          </p:txBody>
        </p:sp>
        <p:sp>
          <p:nvSpPr>
            <p:cNvPr id="110" name="직사각형 86"/>
            <p:cNvSpPr/>
            <p:nvPr/>
          </p:nvSpPr>
          <p:spPr>
            <a:xfrm>
              <a:off x="3425823" y="3132114"/>
              <a:ext cx="2013857" cy="1175659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050" b="1" dirty="0" smtClean="0">
                <a:solidFill>
                  <a:srgbClr val="0070C0"/>
                </a:solidFill>
              </a:endParaRPr>
            </a:p>
          </p:txBody>
        </p:sp>
        <p:cxnSp>
          <p:nvCxnSpPr>
            <p:cNvPr id="111" name="直接连接符 97"/>
            <p:cNvCxnSpPr/>
            <p:nvPr/>
          </p:nvCxnSpPr>
          <p:spPr>
            <a:xfrm>
              <a:off x="4459966" y="1129145"/>
              <a:ext cx="0" cy="1643743"/>
            </a:xfrm>
            <a:prstGeom prst="line">
              <a:avLst/>
            </a:prstGeom>
            <a:ln w="50800"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直接连接符 97"/>
            <p:cNvCxnSpPr/>
            <p:nvPr/>
          </p:nvCxnSpPr>
          <p:spPr>
            <a:xfrm flipH="1">
              <a:off x="4447714" y="2674914"/>
              <a:ext cx="1536247" cy="10886"/>
            </a:xfrm>
            <a:prstGeom prst="line">
              <a:avLst/>
            </a:prstGeom>
            <a:ln w="50800"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接连接符 97"/>
            <p:cNvCxnSpPr/>
            <p:nvPr/>
          </p:nvCxnSpPr>
          <p:spPr>
            <a:xfrm>
              <a:off x="6005737" y="2674916"/>
              <a:ext cx="0" cy="533400"/>
            </a:xfrm>
            <a:prstGeom prst="line">
              <a:avLst/>
            </a:prstGeom>
            <a:ln w="50800"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97"/>
            <p:cNvCxnSpPr/>
            <p:nvPr/>
          </p:nvCxnSpPr>
          <p:spPr>
            <a:xfrm>
              <a:off x="6005737" y="3132116"/>
              <a:ext cx="0" cy="2383971"/>
            </a:xfrm>
            <a:prstGeom prst="line">
              <a:avLst/>
            </a:prstGeom>
            <a:ln w="50800"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5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 rot="16019770">
              <a:off x="5050604" y="2741907"/>
              <a:ext cx="307271" cy="4059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6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0800000">
              <a:off x="5627501" y="3476565"/>
              <a:ext cx="261233" cy="317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8" name="직사각형 117"/>
            <p:cNvSpPr/>
            <p:nvPr/>
          </p:nvSpPr>
          <p:spPr>
            <a:xfrm>
              <a:off x="6040296" y="3140404"/>
              <a:ext cx="1169043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19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rot="10800000">
              <a:off x="5616615" y="4423622"/>
              <a:ext cx="261233" cy="317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0" name="직선 화살표 연결선 56"/>
            <p:cNvCxnSpPr/>
            <p:nvPr/>
          </p:nvCxnSpPr>
          <p:spPr>
            <a:xfrm flipH="1">
              <a:off x="3110493" y="3676575"/>
              <a:ext cx="566674" cy="54878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직선 화살표 연결선 56"/>
            <p:cNvCxnSpPr/>
            <p:nvPr/>
          </p:nvCxnSpPr>
          <p:spPr>
            <a:xfrm flipH="1" flipV="1">
              <a:off x="3110131" y="3360711"/>
              <a:ext cx="689343" cy="1935"/>
            </a:xfrm>
            <a:prstGeom prst="straightConnector1">
              <a:avLst/>
            </a:prstGeom>
            <a:ln>
              <a:solidFill>
                <a:srgbClr val="FF00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직사각형 121"/>
            <p:cNvSpPr/>
            <p:nvPr/>
          </p:nvSpPr>
          <p:spPr>
            <a:xfrm>
              <a:off x="2197939" y="3554522"/>
              <a:ext cx="82939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200" dirty="0" smtClean="0">
                  <a:solidFill>
                    <a:srgbClr val="404040"/>
                  </a:solidFill>
                  <a:latin typeface="Malgun Gothic" pitchFamily="34" charset="-127"/>
                  <a:ea typeface="Malgun Gothic" pitchFamily="34" charset="-127"/>
                </a:rPr>
                <a:t>Inspector</a:t>
              </a:r>
              <a:endParaRPr lang="ko-KR" altLang="en-US" sz="1200" dirty="0">
                <a:solidFill>
                  <a:srgbClr val="404040"/>
                </a:solidFill>
              </a:endParaRPr>
            </a:p>
          </p:txBody>
        </p:sp>
      </p:grpSp>
      <p:pic>
        <p:nvPicPr>
          <p:cNvPr id="26626" name="Picture 2" descr="C:\Users\진관\Desktop\CN BIZ-2017NOV\Test\ShenShen-2017\20170420_110244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059832" y="5301208"/>
            <a:ext cx="1584176" cy="1188132"/>
          </a:xfrm>
          <a:prstGeom prst="rect">
            <a:avLst/>
          </a:prstGeom>
          <a:noFill/>
        </p:spPr>
      </p:pic>
      <p:pic>
        <p:nvPicPr>
          <p:cNvPr id="26627" name="Picture 3" descr="C:\Users\진관\Desktop\CN BIZ-2017NOV\Test\ShenShen-2017\20170420_11003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60031" y="5301208"/>
            <a:ext cx="1536171" cy="1152128"/>
          </a:xfrm>
          <a:prstGeom prst="rect">
            <a:avLst/>
          </a:prstGeom>
          <a:noFill/>
        </p:spPr>
      </p:pic>
      <p:pic>
        <p:nvPicPr>
          <p:cNvPr id="26628" name="Picture 4" descr="C:\Users\진관\Desktop\CN BIZ-2017NOV\Test\ShenShen-2017\mmexport1492679117510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88224" y="5301208"/>
            <a:ext cx="1536171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14">
            <a:extLst>
              <a:ext uri="{FF2B5EF4-FFF2-40B4-BE49-F238E27FC236}">
                <a16:creationId xmlns:a16="http://schemas.microsoft.com/office/drawing/2014/main" xmlns="" id="{49DB4C11-7A6D-4F4D-B55A-C1AE8E9FC875}"/>
              </a:ext>
            </a:extLst>
          </p:cNvPr>
          <p:cNvCxnSpPr>
            <a:cxnSpLocks/>
          </p:cNvCxnSpPr>
          <p:nvPr/>
        </p:nvCxnSpPr>
        <p:spPr>
          <a:xfrm>
            <a:off x="0" y="620713"/>
            <a:ext cx="9144000" cy="0"/>
          </a:xfrm>
          <a:prstGeom prst="line">
            <a:avLst/>
          </a:prstGeom>
          <a:ln w="63500" cmpd="thickThin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직사각형 12">
            <a:extLst>
              <a:ext uri="{FF2B5EF4-FFF2-40B4-BE49-F238E27FC236}">
                <a16:creationId xmlns:a16="http://schemas.microsoft.com/office/drawing/2014/main" xmlns="" id="{A2EA59EB-697F-4488-99A0-DEB24D4D7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35" y="85725"/>
            <a:ext cx="85522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altLang="ko-KR" sz="2800" b="1" dirty="0" smtClean="0">
                <a:latin typeface="微软雅黑" pitchFamily="34" charset="-122"/>
                <a:cs typeface="+mj-cs"/>
              </a:rPr>
              <a:t>Testing Report Samples</a:t>
            </a:r>
            <a:endParaRPr lang="ko-KR" altLang="en-US" sz="2800" b="1" dirty="0">
              <a:latin typeface="微软雅黑" pitchFamily="34" charset="-122"/>
              <a:cs typeface="+mj-cs"/>
            </a:endParaRPr>
          </a:p>
        </p:txBody>
      </p:sp>
      <p:pic>
        <p:nvPicPr>
          <p:cNvPr id="20" name="图片 11" descr="各种案例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52736"/>
            <a:ext cx="8546757" cy="52145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1" name="矩形 1"/>
          <p:cNvSpPr/>
          <p:nvPr/>
        </p:nvSpPr>
        <p:spPr bwMode="gray">
          <a:xfrm>
            <a:off x="467544" y="2246616"/>
            <a:ext cx="2450757" cy="178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382" tIns="46191" rIns="92382" bIns="46191" rtlCol="0" anchor="ctr"/>
          <a:lstStyle/>
          <a:p>
            <a:pPr algn="ctr"/>
            <a:endParaRPr lang="zh-CN" altLang="en-US">
              <a:latin typeface="Arial" charset="0"/>
            </a:endParaRPr>
          </a:p>
        </p:txBody>
      </p:sp>
      <p:sp>
        <p:nvSpPr>
          <p:cNvPr id="23" name="矩形 2"/>
          <p:cNvSpPr/>
          <p:nvPr/>
        </p:nvSpPr>
        <p:spPr bwMode="gray">
          <a:xfrm>
            <a:off x="472026" y="2246615"/>
            <a:ext cx="2487706" cy="17884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382" tIns="46191" rIns="92382" bIns="46191" rtlCol="0" anchor="ctr"/>
          <a:lstStyle/>
          <a:p>
            <a:pPr algn="ctr">
              <a:lnSpc>
                <a:spcPts val="1300"/>
              </a:lnSpc>
            </a:pPr>
            <a:r>
              <a:rPr lang="en-US" altLang="ko-KR" sz="1600" b="1" dirty="0" err="1" smtClean="0">
                <a:latin typeface="Arial" charset="0"/>
              </a:rPr>
              <a:t>Iyoo</a:t>
            </a:r>
            <a:r>
              <a:rPr lang="en-US" altLang="ko-KR" sz="1600" b="1" dirty="0" smtClean="0">
                <a:latin typeface="Arial" charset="0"/>
              </a:rPr>
              <a:t> station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-Total persons:10K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-Suspect:46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-Ex-convict:5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-Prohibited goods:1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-Robber captured at on-site:1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-No ID holder:20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-Many ID holder:5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-Forigner:5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-Suspect:5</a:t>
            </a:r>
            <a:r>
              <a:rPr lang="ko-KR" altLang="en-US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 </a:t>
            </a:r>
            <a:endParaRPr lang="en-US" altLang="ko-KR" sz="1200" dirty="0" smtClean="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sp>
        <p:nvSpPr>
          <p:cNvPr id="24" name="矩形 10"/>
          <p:cNvSpPr/>
          <p:nvPr/>
        </p:nvSpPr>
        <p:spPr bwMode="gray">
          <a:xfrm>
            <a:off x="2975358" y="2234620"/>
            <a:ext cx="3138861" cy="178845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382" tIns="46191" rIns="92382" bIns="46191" rtlCol="0" anchor="ctr"/>
          <a:lstStyle/>
          <a:p>
            <a:pPr algn="ctr">
              <a:lnSpc>
                <a:spcPts val="1300"/>
              </a:lnSpc>
            </a:pPr>
            <a:r>
              <a:rPr lang="en-US" altLang="ko-KR" sz="1600" b="1" dirty="0" smtClean="0">
                <a:latin typeface="Arial" charset="0"/>
              </a:rPr>
              <a:t>Inner Mongolia border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-total:15K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-Suspect:30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-Prohibited goods:20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-Passport issue:1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-No ID holder:20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-Many ID holder:5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-Foreigner:5       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-Supsect:5</a:t>
            </a:r>
            <a:r>
              <a:rPr lang="ko-KR" altLang="en-US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   </a:t>
            </a:r>
            <a:endParaRPr lang="en-US" altLang="ko-KR" sz="1200" dirty="0" smtClean="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sp>
        <p:nvSpPr>
          <p:cNvPr id="25" name="矩形 12"/>
          <p:cNvSpPr/>
          <p:nvPr/>
        </p:nvSpPr>
        <p:spPr bwMode="gray">
          <a:xfrm>
            <a:off x="6057597" y="2132856"/>
            <a:ext cx="2906891" cy="10081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382" tIns="46191" rIns="92382" bIns="46191" rtlCol="0" anchor="ctr"/>
          <a:lstStyle/>
          <a:p>
            <a:pPr>
              <a:lnSpc>
                <a:spcPts val="1300"/>
              </a:lnSpc>
            </a:pPr>
            <a:r>
              <a:rPr lang="ko-KR" altLang="en-US" sz="1600" b="1" dirty="0" smtClean="0">
                <a:latin typeface="Arial" charset="0"/>
              </a:rPr>
              <a:t>     </a:t>
            </a:r>
            <a:r>
              <a:rPr lang="en-US" altLang="ko-KR" sz="1600" b="1" dirty="0" err="1" smtClean="0">
                <a:latin typeface="Arial" charset="0"/>
              </a:rPr>
              <a:t>Hanzhou</a:t>
            </a:r>
            <a:r>
              <a:rPr lang="en-US" altLang="ko-KR" sz="1600" b="1" dirty="0" smtClean="0">
                <a:latin typeface="Arial" charset="0"/>
              </a:rPr>
              <a:t> subway station</a:t>
            </a:r>
          </a:p>
          <a:p>
            <a:pPr>
              <a:lnSpc>
                <a:spcPts val="1300"/>
              </a:lnSpc>
            </a:pPr>
            <a:r>
              <a:rPr lang="ko-KR" altLang="en-US" sz="1600" b="1" dirty="0" smtClean="0">
                <a:latin typeface="Arial" charset="0"/>
              </a:rPr>
              <a:t> </a:t>
            </a:r>
            <a:endParaRPr lang="en-US" altLang="ko-KR" sz="1600" b="1" dirty="0" smtClean="0">
              <a:latin typeface="Arial" charset="0"/>
            </a:endParaRP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-Total:20K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-Suspect:36</a:t>
            </a:r>
          </a:p>
        </p:txBody>
      </p:sp>
      <p:sp>
        <p:nvSpPr>
          <p:cNvPr id="26" name="矩形 13"/>
          <p:cNvSpPr/>
          <p:nvPr/>
        </p:nvSpPr>
        <p:spPr bwMode="gray">
          <a:xfrm>
            <a:off x="539552" y="5487099"/>
            <a:ext cx="2448272" cy="89422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382" tIns="46191" rIns="92382" bIns="46191" rtlCol="0" anchor="ctr"/>
          <a:lstStyle/>
          <a:p>
            <a:pPr algn="ctr">
              <a:lnSpc>
                <a:spcPts val="1300"/>
              </a:lnSpc>
            </a:pPr>
            <a:r>
              <a:rPr lang="en-US" altLang="ko-KR" sz="1600" b="1" dirty="0" smtClean="0">
                <a:latin typeface="Arial" charset="0"/>
              </a:rPr>
              <a:t>Guangzhou airport</a:t>
            </a:r>
            <a:r>
              <a:rPr lang="ko-KR" altLang="en-US" sz="1600" b="1" dirty="0" smtClean="0">
                <a:latin typeface="Arial" charset="0"/>
              </a:rPr>
              <a:t> </a:t>
            </a:r>
            <a:endParaRPr lang="en-US" altLang="ko-KR" sz="1600" b="1" dirty="0" smtClean="0">
              <a:latin typeface="Arial" charset="0"/>
            </a:endParaRPr>
          </a:p>
          <a:p>
            <a:pPr algn="ctr">
              <a:lnSpc>
                <a:spcPts val="1300"/>
              </a:lnSpc>
            </a:pPr>
            <a:endParaRPr lang="en-US" altLang="ko-KR" sz="1600" b="1" dirty="0" smtClean="0">
              <a:latin typeface="Arial" charset="0"/>
            </a:endParaRPr>
          </a:p>
          <a:p>
            <a:pPr>
              <a:lnSpc>
                <a:spcPts val="1300"/>
              </a:lnSpc>
              <a:buFontTx/>
              <a:buChar char="-"/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Detect cash carrier without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 any declaring to customs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-Immediately arrested by 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 police and investigated..</a:t>
            </a:r>
          </a:p>
          <a:p>
            <a:pPr>
              <a:lnSpc>
                <a:spcPts val="1300"/>
              </a:lnSpc>
              <a:buFontTx/>
              <a:buChar char="-"/>
            </a:pPr>
            <a:endParaRPr lang="ko-KR" altLang="en-US" sz="1200" dirty="0" smtClean="0">
              <a:solidFill>
                <a:srgbClr val="FF0000"/>
              </a:solidFill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sp>
        <p:nvSpPr>
          <p:cNvPr id="28" name="矩形 15"/>
          <p:cNvSpPr/>
          <p:nvPr/>
        </p:nvSpPr>
        <p:spPr bwMode="gray">
          <a:xfrm>
            <a:off x="6282257" y="4869160"/>
            <a:ext cx="2602615" cy="11765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382" tIns="46191" rIns="92382" bIns="46191" rtlCol="0" anchor="ctr"/>
          <a:lstStyle/>
          <a:p>
            <a:pPr algn="ctr">
              <a:lnSpc>
                <a:spcPts val="1300"/>
              </a:lnSpc>
            </a:pPr>
            <a:r>
              <a:rPr lang="en-US" altLang="ko-KR" sz="1600" b="1" dirty="0" smtClean="0">
                <a:latin typeface="Arial" charset="0"/>
              </a:rPr>
              <a:t>Beijing airport</a:t>
            </a:r>
          </a:p>
          <a:p>
            <a:pPr algn="ctr">
              <a:lnSpc>
                <a:spcPts val="1300"/>
              </a:lnSpc>
            </a:pPr>
            <a:endParaRPr lang="en-US" altLang="ko-KR" sz="1600" b="1" dirty="0" smtClean="0">
              <a:latin typeface="Arial" charset="0"/>
            </a:endParaRP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-Total:5K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-Suspect:20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-Prohibited:2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-Suspect:5</a:t>
            </a:r>
            <a:r>
              <a:rPr lang="ko-KR" altLang="en-US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    </a:t>
            </a:r>
            <a:endParaRPr lang="en-US" altLang="ko-KR" sz="1200" dirty="0" smtClean="0">
              <a:latin typeface="BatangChe" panose="02030609000101010101" pitchFamily="49" charset="-127"/>
              <a:ea typeface="BatangChe" panose="02030609000101010101" pitchFamily="49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3059832" y="4869160"/>
            <a:ext cx="2592288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矩形 14"/>
          <p:cNvSpPr/>
          <p:nvPr/>
        </p:nvSpPr>
        <p:spPr bwMode="gray">
          <a:xfrm>
            <a:off x="2915816" y="5098954"/>
            <a:ext cx="3240359" cy="128237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382" tIns="46191" rIns="92382" bIns="46191" rtlCol="0" anchor="ctr"/>
          <a:lstStyle/>
          <a:p>
            <a:pPr algn="ctr">
              <a:lnSpc>
                <a:spcPts val="1300"/>
              </a:lnSpc>
            </a:pPr>
            <a:r>
              <a:rPr lang="en-US" altLang="ko-KR" sz="1600" b="1" dirty="0" smtClean="0">
                <a:latin typeface="Arial" charset="0"/>
              </a:rPr>
              <a:t>Beijing High speed station</a:t>
            </a:r>
          </a:p>
          <a:p>
            <a:pPr algn="ctr">
              <a:lnSpc>
                <a:spcPts val="1300"/>
              </a:lnSpc>
            </a:pPr>
            <a:endParaRPr lang="en-US" altLang="ko-KR" sz="1600" b="1" dirty="0" smtClean="0">
              <a:latin typeface="Arial" charset="0"/>
            </a:endParaRP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-Total:8K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-Suspect:30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-Ex-convict:5</a:t>
            </a:r>
            <a:r>
              <a:rPr lang="ko-KR" altLang="en-US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    </a:t>
            </a:r>
            <a:endParaRPr lang="en-US" altLang="ko-KR" sz="1200" dirty="0" smtClean="0"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-Prohibited goods:20</a:t>
            </a:r>
            <a:endParaRPr lang="en-US" altLang="ko-KR" sz="1200" dirty="0"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-Drugger:1(female)</a:t>
            </a: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-Suspect:3</a:t>
            </a:r>
            <a:r>
              <a:rPr lang="ko-KR" altLang="en-US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    </a:t>
            </a:r>
            <a:endParaRPr lang="en-US" altLang="ko-KR" sz="1200" dirty="0" smtClean="0">
              <a:latin typeface="BatangChe" panose="02030609000101010101" pitchFamily="49" charset="-127"/>
              <a:ea typeface="BatangChe" panose="02030609000101010101" pitchFamily="49" charset="-127"/>
            </a:endParaRPr>
          </a:p>
          <a:p>
            <a:pPr>
              <a:lnSpc>
                <a:spcPts val="1300"/>
              </a:lnSpc>
            </a:pPr>
            <a:r>
              <a:rPr lang="en-US" altLang="ko-KR" sz="1200" dirty="0" smtClean="0">
                <a:latin typeface="BatangChe" panose="02030609000101010101" pitchFamily="49" charset="-127"/>
                <a:ea typeface="BatangChe" panose="02030609000101010101" pitchFamily="49" charset="-127"/>
              </a:rPr>
              <a:t>-Normal:3</a:t>
            </a:r>
          </a:p>
        </p:txBody>
      </p:sp>
    </p:spTree>
    <p:extLst>
      <p:ext uri="{BB962C8B-B14F-4D97-AF65-F5344CB8AC3E}">
        <p14:creationId xmlns="" xmlns:p14="http://schemas.microsoft.com/office/powerpoint/2010/main" val="36008220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timg (5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02261" y="3718446"/>
            <a:ext cx="1933635" cy="225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pic>
        <p:nvPicPr>
          <p:cNvPr id="5" name="图片 4" descr="微信图片_201707211547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32254" y="3765554"/>
            <a:ext cx="2016146" cy="2403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pic>
        <p:nvPicPr>
          <p:cNvPr id="6" name="图片 5" descr="微信图片_201707211547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32240" y="4221088"/>
            <a:ext cx="1080692" cy="179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pic>
        <p:nvPicPr>
          <p:cNvPr id="7" name="图片 6" descr="微信图片_201707211547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80849" y="1205339"/>
            <a:ext cx="2223599" cy="198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6" cstate="print"/>
          <a:srcRect r="51842"/>
          <a:stretch>
            <a:fillRect/>
          </a:stretch>
        </p:blipFill>
        <p:spPr bwMode="auto">
          <a:xfrm>
            <a:off x="79683" y="1340768"/>
            <a:ext cx="2116053" cy="1819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sp>
        <p:nvSpPr>
          <p:cNvPr id="14" name="右箭头 13"/>
          <p:cNvSpPr/>
          <p:nvPr/>
        </p:nvSpPr>
        <p:spPr>
          <a:xfrm>
            <a:off x="3783841" y="4776716"/>
            <a:ext cx="445259" cy="491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右箭头 15"/>
          <p:cNvSpPr/>
          <p:nvPr/>
        </p:nvSpPr>
        <p:spPr>
          <a:xfrm>
            <a:off x="6267161" y="4787686"/>
            <a:ext cx="445259" cy="491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7740352" y="4797152"/>
            <a:ext cx="1441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en-US" altLang="zh-CN" sz="1400" dirty="0" smtClean="0">
                <a:latin typeface="+mj-ea"/>
                <a:ea typeface="+mj-ea"/>
              </a:rPr>
              <a:t>PASSPORT CHECK</a:t>
            </a:r>
            <a:endParaRPr lang="en-US" altLang="zh-CN" sz="1400" dirty="0">
              <a:latin typeface="+mj-ea"/>
              <a:ea typeface="+mj-ea"/>
            </a:endParaRPr>
          </a:p>
        </p:txBody>
      </p:sp>
      <p:sp>
        <p:nvSpPr>
          <p:cNvPr id="18" name="下箭头 17"/>
          <p:cNvSpPr/>
          <p:nvPr/>
        </p:nvSpPr>
        <p:spPr>
          <a:xfrm flipV="1">
            <a:off x="7236296" y="3131972"/>
            <a:ext cx="308610" cy="708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3995936" y="3356992"/>
            <a:ext cx="2262158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en-US" altLang="zh-CN" sz="2000" b="1" dirty="0" smtClean="0">
                <a:solidFill>
                  <a:srgbClr val="FF0000"/>
                </a:solidFill>
              </a:rPr>
              <a:t>Detected US$100K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22" name="下箭头 8">
            <a:extLst>
              <a:ext uri="{FF2B5EF4-FFF2-40B4-BE49-F238E27FC236}">
                <a16:creationId xmlns:a16="http://schemas.microsoft.com/office/drawing/2014/main" xmlns="" id="{D6584126-C5B5-486C-B753-34FE9C6DBFAA}"/>
              </a:ext>
            </a:extLst>
          </p:cNvPr>
          <p:cNvSpPr/>
          <p:nvPr/>
        </p:nvSpPr>
        <p:spPr>
          <a:xfrm rot="19817618">
            <a:off x="1400081" y="3061547"/>
            <a:ext cx="308610" cy="708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cxnSp>
        <p:nvCxnSpPr>
          <p:cNvPr id="24" name="직선 연결선 14">
            <a:extLst>
              <a:ext uri="{FF2B5EF4-FFF2-40B4-BE49-F238E27FC236}">
                <a16:creationId xmlns:a16="http://schemas.microsoft.com/office/drawing/2014/main" xmlns="" id="{9BD92FBB-2065-4A68-A292-419448C3F9BE}"/>
              </a:ext>
            </a:extLst>
          </p:cNvPr>
          <p:cNvCxnSpPr>
            <a:cxnSpLocks/>
          </p:cNvCxnSpPr>
          <p:nvPr/>
        </p:nvCxnSpPr>
        <p:spPr>
          <a:xfrm>
            <a:off x="0" y="620713"/>
            <a:ext cx="9144000" cy="0"/>
          </a:xfrm>
          <a:prstGeom prst="line">
            <a:avLst/>
          </a:prstGeom>
          <a:ln w="63500" cmpd="thickThin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79512" y="1052736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latin typeface="+mn-ea"/>
              </a:rPr>
              <a:t>AlphaEye</a:t>
            </a:r>
            <a:r>
              <a:rPr lang="en-US" altLang="zh-CN" dirty="0" smtClean="0">
                <a:latin typeface="+mn-ea"/>
              </a:rPr>
              <a:t> system</a:t>
            </a:r>
            <a:endParaRPr lang="en-US" altLang="zh-CN" dirty="0">
              <a:latin typeface="+mn-e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79712" y="5949280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0070C0"/>
                </a:solidFill>
                <a:latin typeface="+mn-ea"/>
              </a:rPr>
              <a:t>SUSPECT LEVEL</a:t>
            </a:r>
            <a:r>
              <a:rPr lang="ko-KR" altLang="en-US" sz="1400" b="1" dirty="0" smtClean="0">
                <a:solidFill>
                  <a:srgbClr val="0070C0"/>
                </a:solidFill>
                <a:latin typeface="+mn-ea"/>
              </a:rPr>
              <a:t> </a:t>
            </a:r>
            <a:endParaRPr lang="en-US" altLang="ko-KR" sz="1400" b="1" dirty="0" smtClean="0">
              <a:solidFill>
                <a:srgbClr val="0070C0"/>
              </a:solidFill>
              <a:latin typeface="+mn-ea"/>
            </a:endParaRPr>
          </a:p>
          <a:p>
            <a:pPr algn="ctr"/>
            <a:r>
              <a:rPr lang="en-US" altLang="ko-KR" sz="1400" b="1" dirty="0" smtClean="0">
                <a:solidFill>
                  <a:srgbClr val="0070C0"/>
                </a:solidFill>
                <a:latin typeface="+mn-ea"/>
              </a:rPr>
              <a:t>: 69.3</a:t>
            </a:r>
            <a:endParaRPr lang="zh-CN" altLang="en-US" sz="1400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499992" y="6165304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+mn-ea"/>
              </a:rPr>
              <a:t>Investigation location</a:t>
            </a:r>
            <a:endParaRPr lang="zh-CN" altLang="en-US" sz="1600" dirty="0">
              <a:latin typeface="+mn-ea"/>
            </a:endParaRPr>
          </a:p>
        </p:txBody>
      </p:sp>
      <p:grpSp>
        <p:nvGrpSpPr>
          <p:cNvPr id="32" name="组合 10">
            <a:extLst>
              <a:ext uri="{FF2B5EF4-FFF2-40B4-BE49-F238E27FC236}">
                <a16:creationId xmlns:a16="http://schemas.microsoft.com/office/drawing/2014/main" xmlns="" id="{3C6B637E-BA32-4CF4-BE59-AEE0625FCAEF}"/>
              </a:ext>
            </a:extLst>
          </p:cNvPr>
          <p:cNvGrpSpPr/>
          <p:nvPr/>
        </p:nvGrpSpPr>
        <p:grpSpPr>
          <a:xfrm>
            <a:off x="2555776" y="791473"/>
            <a:ext cx="3565434" cy="549295"/>
            <a:chOff x="3935851" y="3710321"/>
            <a:chExt cx="6119005" cy="1296090"/>
          </a:xfrm>
        </p:grpSpPr>
        <p:sp>
          <p:nvSpPr>
            <p:cNvPr id="33" name="圆角矩形 13">
              <a:extLst>
                <a:ext uri="{FF2B5EF4-FFF2-40B4-BE49-F238E27FC236}">
                  <a16:creationId xmlns:a16="http://schemas.microsoft.com/office/drawing/2014/main" xmlns="" id="{D0EF5D61-1C96-43CD-A705-699DD5931DE2}"/>
                </a:ext>
              </a:extLst>
            </p:cNvPr>
            <p:cNvSpPr/>
            <p:nvPr/>
          </p:nvSpPr>
          <p:spPr bwMode="auto">
            <a:xfrm>
              <a:off x="3935851" y="3710321"/>
              <a:ext cx="6119005" cy="1296090"/>
            </a:xfrm>
            <a:prstGeom prst="roundRect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914400" eaLnBrk="0" hangingPunct="0"/>
              <a:endParaRPr lang="zh-CN" altLang="en-US" sz="2000"/>
            </a:p>
          </p:txBody>
        </p:sp>
        <p:sp>
          <p:nvSpPr>
            <p:cNvPr id="34" name="矩形 21">
              <a:extLst>
                <a:ext uri="{FF2B5EF4-FFF2-40B4-BE49-F238E27FC236}">
                  <a16:creationId xmlns:a16="http://schemas.microsoft.com/office/drawing/2014/main" xmlns="" id="{7E9604E6-5416-4E27-8BD5-C3485AD87E30}"/>
                </a:ext>
              </a:extLst>
            </p:cNvPr>
            <p:cNvSpPr/>
            <p:nvPr/>
          </p:nvSpPr>
          <p:spPr>
            <a:xfrm>
              <a:off x="3935851" y="3917131"/>
              <a:ext cx="6044409" cy="8714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rgbClr val="0070C0"/>
                  </a:solidFill>
                  <a:latin typeface="+mn-ea"/>
                  <a:cs typeface="微软雅黑" panose="020B0503020204020204" charset="-122"/>
                  <a:sym typeface="宋体" panose="02010600030101010101" pitchFamily="2" charset="-122"/>
                </a:rPr>
                <a:t>Example at Guangzhou airport</a:t>
              </a:r>
              <a:endParaRPr lang="zh-CN" altLang="en-US" b="1" dirty="0">
                <a:solidFill>
                  <a:srgbClr val="0070C0"/>
                </a:solidFill>
                <a:latin typeface="+mn-ea"/>
                <a:cs typeface="微软雅黑" panose="020B0503020204020204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524328" y="3212976"/>
            <a:ext cx="1351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latin typeface="华文中宋" panose="02010600040101010101" pitchFamily="2" charset="-122"/>
                <a:ea typeface="华文中宋" panose="02010600040101010101" pitchFamily="2" charset="-122"/>
              </a:defRPr>
            </a:lvl1pPr>
          </a:lstStyle>
          <a:p>
            <a:r>
              <a:rPr lang="en-US" altLang="zh-CN" sz="1400" dirty="0" smtClean="0">
                <a:latin typeface="+mj-ea"/>
                <a:ea typeface="+mj-ea"/>
              </a:rPr>
              <a:t>Investigation</a:t>
            </a:r>
            <a:endParaRPr lang="en-US" altLang="zh-CN" sz="1400" dirty="0">
              <a:latin typeface="+mj-ea"/>
              <a:ea typeface="+mj-ea"/>
            </a:endParaRPr>
          </a:p>
        </p:txBody>
      </p:sp>
      <p:sp>
        <p:nvSpPr>
          <p:cNvPr id="36" name="직사각형 12">
            <a:extLst>
              <a:ext uri="{FF2B5EF4-FFF2-40B4-BE49-F238E27FC236}">
                <a16:creationId xmlns:a16="http://schemas.microsoft.com/office/drawing/2014/main" xmlns="" id="{A2EA59EB-697F-4488-99A0-DEB24D4D7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35" y="85725"/>
            <a:ext cx="85522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altLang="ko-KR" sz="2400" b="1" dirty="0" smtClean="0">
                <a:latin typeface="微软雅黑" pitchFamily="34" charset="-122"/>
                <a:cs typeface="+mj-cs"/>
              </a:rPr>
              <a:t>Evidence of remarkable event to detect suspect </a:t>
            </a:r>
            <a:endParaRPr lang="ko-KR" altLang="en-US" sz="2400" b="1" dirty="0">
              <a:latin typeface="微软雅黑" pitchFamily="34" charset="-122"/>
              <a:cs typeface="+mj-cs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2411760" y="1844824"/>
            <a:ext cx="3672408" cy="83099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ko-KR" sz="1600" b="1" dirty="0" smtClean="0">
                <a:latin typeface="Arial" pitchFamily="34" charset="0"/>
                <a:cs typeface="Arial" pitchFamily="34" charset="0"/>
              </a:rPr>
              <a:t>Captured and detected to hide and </a:t>
            </a:r>
            <a:endParaRPr lang="en-US" altLang="ko-KR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altLang="ko-KR" sz="1600" b="1" dirty="0" smtClean="0">
                <a:latin typeface="Arial" pitchFamily="34" charset="0"/>
                <a:cs typeface="Arial" pitchFamily="34" charset="0"/>
              </a:rPr>
              <a:t>carry US$100,000</a:t>
            </a: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 illegally </a:t>
            </a:r>
          </a:p>
          <a:p>
            <a:pPr algn="ctr"/>
            <a:r>
              <a:rPr lang="ru-RU" altLang="ko-KR" sz="1600" b="1" dirty="0" smtClean="0">
                <a:latin typeface="Arial" pitchFamily="34" charset="0"/>
                <a:cs typeface="Arial" pitchFamily="34" charset="0"/>
              </a:rPr>
              <a:t> in baggage </a:t>
            </a:r>
            <a:endParaRPr lang="ko-KR" altLang="en-US" sz="16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下箭头 8"/>
          <p:cNvSpPr/>
          <p:nvPr/>
        </p:nvSpPr>
        <p:spPr>
          <a:xfrm rot="19817618">
            <a:off x="1559408" y="3310927"/>
            <a:ext cx="308610" cy="708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 cstate="print"/>
          <a:srcRect r="51842"/>
          <a:stretch>
            <a:fillRect/>
          </a:stretch>
        </p:blipFill>
        <p:spPr bwMode="auto">
          <a:xfrm>
            <a:off x="483597" y="1497759"/>
            <a:ext cx="2116053" cy="1819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sp>
        <p:nvSpPr>
          <p:cNvPr id="13" name="右箭头 12"/>
          <p:cNvSpPr/>
          <p:nvPr/>
        </p:nvSpPr>
        <p:spPr>
          <a:xfrm>
            <a:off x="4499992" y="4869160"/>
            <a:ext cx="800853" cy="491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08104" y="4797152"/>
            <a:ext cx="3360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Arial" pitchFamily="34" charset="0"/>
                <a:cs typeface="Arial" pitchFamily="34" charset="0"/>
              </a:rPr>
              <a:t>After inspecting very seriously, </a:t>
            </a:r>
          </a:p>
          <a:p>
            <a:r>
              <a:rPr lang="en-US" altLang="zh-CN" dirty="0" smtClean="0">
                <a:latin typeface="Arial" pitchFamily="34" charset="0"/>
                <a:cs typeface="Arial" pitchFamily="34" charset="0"/>
              </a:rPr>
              <a:t>she was immediately arrested.</a:t>
            </a:r>
            <a:endParaRPr lang="zh-CN" alt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직선 연결선 14">
            <a:extLst>
              <a:ext uri="{FF2B5EF4-FFF2-40B4-BE49-F238E27FC236}">
                <a16:creationId xmlns:a16="http://schemas.microsoft.com/office/drawing/2014/main" xmlns="" id="{78C994B1-51E5-46FC-B52E-D411A85E097D}"/>
              </a:ext>
            </a:extLst>
          </p:cNvPr>
          <p:cNvCxnSpPr>
            <a:cxnSpLocks/>
          </p:cNvCxnSpPr>
          <p:nvPr/>
        </p:nvCxnSpPr>
        <p:spPr>
          <a:xfrm>
            <a:off x="0" y="620713"/>
            <a:ext cx="9144000" cy="0"/>
          </a:xfrm>
          <a:prstGeom prst="line">
            <a:avLst/>
          </a:prstGeom>
          <a:ln w="63500" cmpd="thickThin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0">
            <a:extLst>
              <a:ext uri="{FF2B5EF4-FFF2-40B4-BE49-F238E27FC236}">
                <a16:creationId xmlns:a16="http://schemas.microsoft.com/office/drawing/2014/main" xmlns="" id="{3C6B637E-BA32-4CF4-BE59-AEE0625FCAEF}"/>
              </a:ext>
            </a:extLst>
          </p:cNvPr>
          <p:cNvGrpSpPr/>
          <p:nvPr/>
        </p:nvGrpSpPr>
        <p:grpSpPr>
          <a:xfrm>
            <a:off x="2878774" y="894821"/>
            <a:ext cx="4717562" cy="733979"/>
            <a:chOff x="3935851" y="3710321"/>
            <a:chExt cx="6119005" cy="1731861"/>
          </a:xfrm>
        </p:grpSpPr>
        <p:sp>
          <p:nvSpPr>
            <p:cNvPr id="24" name="圆角矩形 13">
              <a:extLst>
                <a:ext uri="{FF2B5EF4-FFF2-40B4-BE49-F238E27FC236}">
                  <a16:creationId xmlns:a16="http://schemas.microsoft.com/office/drawing/2014/main" xmlns="" id="{D0EF5D61-1C96-43CD-A705-699DD5931DE2}"/>
                </a:ext>
              </a:extLst>
            </p:cNvPr>
            <p:cNvSpPr/>
            <p:nvPr/>
          </p:nvSpPr>
          <p:spPr bwMode="auto">
            <a:xfrm>
              <a:off x="3935851" y="3710321"/>
              <a:ext cx="6119005" cy="1296090"/>
            </a:xfrm>
            <a:prstGeom prst="roundRect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914400" eaLnBrk="0" hangingPunct="0"/>
              <a:endParaRPr lang="zh-CN" altLang="en-US" sz="2000"/>
            </a:p>
          </p:txBody>
        </p:sp>
        <p:sp>
          <p:nvSpPr>
            <p:cNvPr id="25" name="矩形 21">
              <a:extLst>
                <a:ext uri="{FF2B5EF4-FFF2-40B4-BE49-F238E27FC236}">
                  <a16:creationId xmlns:a16="http://schemas.microsoft.com/office/drawing/2014/main" xmlns="" id="{7E9604E6-5416-4E27-8BD5-C3485AD87E30}"/>
                </a:ext>
              </a:extLst>
            </p:cNvPr>
            <p:cNvSpPr/>
            <p:nvPr/>
          </p:nvSpPr>
          <p:spPr>
            <a:xfrm>
              <a:off x="3935851" y="3917131"/>
              <a:ext cx="6044409" cy="15250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rgbClr val="0070C0"/>
                  </a:solidFill>
                  <a:latin typeface="+mn-ea"/>
                  <a:cs typeface="微软雅黑" panose="020B0503020204020204" charset="-122"/>
                  <a:sym typeface="宋体" panose="02010600030101010101" pitchFamily="2" charset="-122"/>
                </a:rPr>
                <a:t>Example at Beijing South station </a:t>
              </a:r>
              <a:endParaRPr lang="zh-CN" altLang="en-US" b="1" dirty="0">
                <a:solidFill>
                  <a:srgbClr val="0070C0"/>
                </a:solidFill>
                <a:latin typeface="+mn-ea"/>
                <a:cs typeface="微软雅黑" panose="020B0503020204020204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26" name="직사각형 12">
            <a:extLst>
              <a:ext uri="{FF2B5EF4-FFF2-40B4-BE49-F238E27FC236}">
                <a16:creationId xmlns:a16="http://schemas.microsoft.com/office/drawing/2014/main" xmlns="" id="{A2EA59EB-697F-4488-99A0-DEB24D4D7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535" y="44624"/>
            <a:ext cx="85522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altLang="ko-KR" sz="2400" b="1" dirty="0" smtClean="0">
                <a:latin typeface="微软雅黑" pitchFamily="34" charset="-122"/>
                <a:cs typeface="+mj-cs"/>
              </a:rPr>
              <a:t>Evidence of remarkable event to detect suspect </a:t>
            </a:r>
            <a:endParaRPr lang="ko-KR" altLang="en-US" sz="2400" b="1" dirty="0">
              <a:latin typeface="微软雅黑" pitchFamily="34" charset="-122"/>
              <a:cs typeface="+mj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7544" y="1124744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latin typeface="+mn-ea"/>
              </a:rPr>
              <a:t>AlphaEye</a:t>
            </a:r>
            <a:r>
              <a:rPr lang="en-US" altLang="zh-CN" dirty="0" smtClean="0">
                <a:latin typeface="+mn-ea"/>
              </a:rPr>
              <a:t> system</a:t>
            </a:r>
            <a:endParaRPr lang="en-US" altLang="zh-CN" dirty="0">
              <a:latin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411760" y="5733256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0070C0"/>
                </a:solidFill>
                <a:latin typeface="+mn-ea"/>
              </a:rPr>
              <a:t>SUSPECT LEVEL</a:t>
            </a:r>
            <a:r>
              <a:rPr lang="ko-KR" altLang="en-US" sz="1400" b="1" dirty="0" smtClean="0">
                <a:solidFill>
                  <a:srgbClr val="0070C0"/>
                </a:solidFill>
                <a:latin typeface="+mn-ea"/>
              </a:rPr>
              <a:t> </a:t>
            </a:r>
            <a:endParaRPr lang="en-US" altLang="ko-KR" sz="1400" b="1" dirty="0" smtClean="0">
              <a:solidFill>
                <a:srgbClr val="0070C0"/>
              </a:solidFill>
              <a:latin typeface="+mn-ea"/>
            </a:endParaRPr>
          </a:p>
          <a:p>
            <a:pPr algn="ctr"/>
            <a:r>
              <a:rPr lang="en-US" altLang="ko-KR" sz="1400" b="1" dirty="0" smtClean="0">
                <a:solidFill>
                  <a:srgbClr val="0070C0"/>
                </a:solidFill>
                <a:latin typeface="+mn-ea"/>
              </a:rPr>
              <a:t>: 65.5</a:t>
            </a:r>
            <a:endParaRPr lang="zh-CN" altLang="en-US" sz="1400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2915816" y="1772816"/>
            <a:ext cx="4752528" cy="33855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ko-KR" sz="1600" b="1" dirty="0" smtClean="0">
                <a:latin typeface="Arial" pitchFamily="34" charset="0"/>
                <a:cs typeface="Arial" pitchFamily="34" charset="0"/>
              </a:rPr>
              <a:t>Captured and det</a:t>
            </a:r>
            <a:r>
              <a:rPr lang="en-US" altLang="ko-KR" sz="1600" b="1" dirty="0" err="1" smtClean="0">
                <a:latin typeface="Arial" pitchFamily="34" charset="0"/>
                <a:cs typeface="Arial" pitchFamily="34" charset="0"/>
              </a:rPr>
              <a:t>ected</a:t>
            </a: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 by </a:t>
            </a:r>
            <a:r>
              <a:rPr lang="en-US" altLang="ko-KR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drug injection</a:t>
            </a:r>
            <a:r>
              <a:rPr lang="ru-RU" altLang="ko-KR" sz="1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altLang="ko-KR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_x278576896" descr="EMB0003670006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3861048"/>
            <a:ext cx="2317529" cy="1728192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3243" y="3862822"/>
            <a:ext cx="2517679" cy="2213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pic>
        <p:nvPicPr>
          <p:cNvPr id="1026" name="图片 6" descr="MAC:Users:sherry:Desktop:资料:广州白云机场:WechatIMG8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481" y="3675754"/>
            <a:ext cx="1768382" cy="2619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pic>
        <p:nvPicPr>
          <p:cNvPr id="1025" name="图片 1" descr="MAC:Users:sherry:Desktop:资料:广州白云机场:WechatIMG6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57198" y="1434142"/>
            <a:ext cx="1508195" cy="1975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sp>
        <p:nvSpPr>
          <p:cNvPr id="9" name="下箭头 8"/>
          <p:cNvSpPr/>
          <p:nvPr/>
        </p:nvSpPr>
        <p:spPr>
          <a:xfrm rot="19817618">
            <a:off x="1559408" y="3310927"/>
            <a:ext cx="308610" cy="708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/>
          <a:srcRect r="51842"/>
          <a:stretch>
            <a:fillRect/>
          </a:stretch>
        </p:blipFill>
        <p:spPr bwMode="auto">
          <a:xfrm>
            <a:off x="483597" y="1497759"/>
            <a:ext cx="2116053" cy="1819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sp>
        <p:nvSpPr>
          <p:cNvPr id="13" name="右箭头 12"/>
          <p:cNvSpPr/>
          <p:nvPr/>
        </p:nvSpPr>
        <p:spPr>
          <a:xfrm>
            <a:off x="4154363" y="4855543"/>
            <a:ext cx="800853" cy="491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4" name="下箭头 13"/>
          <p:cNvSpPr/>
          <p:nvPr/>
        </p:nvSpPr>
        <p:spPr>
          <a:xfrm rot="3574110" flipV="1">
            <a:off x="6852287" y="3292514"/>
            <a:ext cx="411480" cy="5314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6256" y="4653136"/>
            <a:ext cx="102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smtClean="0">
                <a:ea typeface="华文中宋" panose="02010600040101010101" pitchFamily="2" charset="-122"/>
                <a:cs typeface="Times New Roman" pitchFamily="18" charset="0"/>
              </a:rPr>
              <a:t>Crew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36096" y="6309320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+mn-ea"/>
              </a:rPr>
              <a:t>Investigation location</a:t>
            </a:r>
            <a:endParaRPr lang="zh-CN" altLang="en-US" sz="1600" dirty="0">
              <a:latin typeface="+mn-ea"/>
            </a:endParaRPr>
          </a:p>
        </p:txBody>
      </p:sp>
      <p:cxnSp>
        <p:nvCxnSpPr>
          <p:cNvPr id="18" name="직선 연결선 14">
            <a:extLst>
              <a:ext uri="{FF2B5EF4-FFF2-40B4-BE49-F238E27FC236}">
                <a16:creationId xmlns:a16="http://schemas.microsoft.com/office/drawing/2014/main" xmlns="" id="{78C994B1-51E5-46FC-B52E-D411A85E097D}"/>
              </a:ext>
            </a:extLst>
          </p:cNvPr>
          <p:cNvCxnSpPr>
            <a:cxnSpLocks/>
          </p:cNvCxnSpPr>
          <p:nvPr/>
        </p:nvCxnSpPr>
        <p:spPr>
          <a:xfrm>
            <a:off x="0" y="620713"/>
            <a:ext cx="9144000" cy="0"/>
          </a:xfrm>
          <a:prstGeom prst="line">
            <a:avLst/>
          </a:prstGeom>
          <a:ln w="63500" cmpd="thickThin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308304" y="335699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dirty="0" smtClean="0">
                <a:latin typeface="Arial" pitchFamily="34" charset="0"/>
                <a:ea typeface="华文中宋" panose="02010600040101010101" pitchFamily="2" charset="-122"/>
                <a:cs typeface="Arial" pitchFamily="34" charset="0"/>
              </a:rPr>
              <a:t>Many kinds of fruits</a:t>
            </a:r>
          </a:p>
        </p:txBody>
      </p:sp>
      <p:grpSp>
        <p:nvGrpSpPr>
          <p:cNvPr id="23" name="组合 10">
            <a:extLst>
              <a:ext uri="{FF2B5EF4-FFF2-40B4-BE49-F238E27FC236}">
                <a16:creationId xmlns:a16="http://schemas.microsoft.com/office/drawing/2014/main" xmlns="" id="{3C6B637E-BA32-4CF4-BE59-AEE0625FCAEF}"/>
              </a:ext>
            </a:extLst>
          </p:cNvPr>
          <p:cNvGrpSpPr/>
          <p:nvPr/>
        </p:nvGrpSpPr>
        <p:grpSpPr>
          <a:xfrm>
            <a:off x="2878774" y="682237"/>
            <a:ext cx="3565434" cy="549295"/>
            <a:chOff x="3935851" y="3710321"/>
            <a:chExt cx="6119005" cy="1296090"/>
          </a:xfrm>
        </p:grpSpPr>
        <p:sp>
          <p:nvSpPr>
            <p:cNvPr id="24" name="圆角矩形 13">
              <a:extLst>
                <a:ext uri="{FF2B5EF4-FFF2-40B4-BE49-F238E27FC236}">
                  <a16:creationId xmlns:a16="http://schemas.microsoft.com/office/drawing/2014/main" xmlns="" id="{D0EF5D61-1C96-43CD-A705-699DD5931DE2}"/>
                </a:ext>
              </a:extLst>
            </p:cNvPr>
            <p:cNvSpPr/>
            <p:nvPr/>
          </p:nvSpPr>
          <p:spPr bwMode="auto">
            <a:xfrm>
              <a:off x="3935851" y="3710321"/>
              <a:ext cx="6119005" cy="1296090"/>
            </a:xfrm>
            <a:prstGeom prst="roundRect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914400" eaLnBrk="0" hangingPunct="0"/>
              <a:endParaRPr lang="zh-CN" altLang="en-US" sz="2000"/>
            </a:p>
          </p:txBody>
        </p:sp>
        <p:sp>
          <p:nvSpPr>
            <p:cNvPr id="25" name="矩形 21">
              <a:extLst>
                <a:ext uri="{FF2B5EF4-FFF2-40B4-BE49-F238E27FC236}">
                  <a16:creationId xmlns:a16="http://schemas.microsoft.com/office/drawing/2014/main" xmlns="" id="{7E9604E6-5416-4E27-8BD5-C3485AD87E30}"/>
                </a:ext>
              </a:extLst>
            </p:cNvPr>
            <p:cNvSpPr/>
            <p:nvPr/>
          </p:nvSpPr>
          <p:spPr>
            <a:xfrm>
              <a:off x="3935851" y="3917131"/>
              <a:ext cx="6044409" cy="8714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rgbClr val="0070C0"/>
                  </a:solidFill>
                  <a:latin typeface="+mn-ea"/>
                  <a:cs typeface="微软雅黑" panose="020B0503020204020204" charset="-122"/>
                  <a:sym typeface="宋体" panose="02010600030101010101" pitchFamily="2" charset="-122"/>
                </a:rPr>
                <a:t>Example at Guangzhou airport</a:t>
              </a:r>
              <a:endParaRPr lang="zh-CN" altLang="en-US" b="1" dirty="0">
                <a:solidFill>
                  <a:srgbClr val="0070C0"/>
                </a:solidFill>
                <a:latin typeface="+mn-ea"/>
                <a:cs typeface="微软雅黑" panose="020B0503020204020204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26" name="직사각형 12">
            <a:extLst>
              <a:ext uri="{FF2B5EF4-FFF2-40B4-BE49-F238E27FC236}">
                <a16:creationId xmlns:a16="http://schemas.microsoft.com/office/drawing/2014/main" xmlns="" id="{A2EA59EB-697F-4488-99A0-DEB24D4D7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535" y="44624"/>
            <a:ext cx="85522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altLang="ko-KR" sz="2400" b="1" dirty="0" smtClean="0">
                <a:latin typeface="微软雅黑" pitchFamily="34" charset="-122"/>
                <a:cs typeface="+mj-cs"/>
              </a:rPr>
              <a:t>Evidence of remarkable event to detect suspect </a:t>
            </a:r>
            <a:endParaRPr lang="ko-KR" altLang="en-US" sz="2400" b="1" dirty="0">
              <a:latin typeface="微软雅黑" pitchFamily="34" charset="-122"/>
              <a:cs typeface="+mj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7544" y="1124744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latin typeface="+mn-ea"/>
              </a:rPr>
              <a:t>AlphaEye</a:t>
            </a:r>
            <a:r>
              <a:rPr lang="en-US" altLang="zh-CN" dirty="0" smtClean="0">
                <a:latin typeface="+mn-ea"/>
              </a:rPr>
              <a:t> system</a:t>
            </a:r>
            <a:endParaRPr lang="en-US" altLang="zh-CN" dirty="0">
              <a:latin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23728" y="6074132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0070C0"/>
                </a:solidFill>
                <a:latin typeface="+mn-ea"/>
              </a:rPr>
              <a:t>SUSPECT LEVEL</a:t>
            </a:r>
            <a:r>
              <a:rPr lang="ko-KR" altLang="en-US" sz="1400" b="1" dirty="0" smtClean="0">
                <a:solidFill>
                  <a:srgbClr val="0070C0"/>
                </a:solidFill>
                <a:latin typeface="+mn-ea"/>
              </a:rPr>
              <a:t> </a:t>
            </a:r>
            <a:endParaRPr lang="en-US" altLang="ko-KR" sz="1400" b="1" dirty="0" smtClean="0">
              <a:solidFill>
                <a:srgbClr val="0070C0"/>
              </a:solidFill>
              <a:latin typeface="+mn-ea"/>
            </a:endParaRPr>
          </a:p>
          <a:p>
            <a:pPr algn="ctr"/>
            <a:r>
              <a:rPr lang="en-US" altLang="ko-KR" sz="1400" b="1" dirty="0" smtClean="0">
                <a:solidFill>
                  <a:srgbClr val="0070C0"/>
                </a:solidFill>
                <a:latin typeface="+mn-ea"/>
              </a:rPr>
              <a:t>: 66</a:t>
            </a:r>
            <a:endParaRPr lang="zh-CN" altLang="en-US" sz="1400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131840" y="1772816"/>
            <a:ext cx="3672408" cy="5847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ko-KR" sz="1600" b="1" dirty="0" smtClean="0">
                <a:latin typeface="Arial" pitchFamily="34" charset="0"/>
                <a:cs typeface="Arial" pitchFamily="34" charset="0"/>
              </a:rPr>
              <a:t>Captured and detected to hide and </a:t>
            </a:r>
            <a:endParaRPr lang="en-US" altLang="ko-KR" sz="16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altLang="ko-KR" sz="1600" b="1" dirty="0" smtClean="0">
                <a:latin typeface="Arial" pitchFamily="34" charset="0"/>
                <a:cs typeface="Arial" pitchFamily="34" charset="0"/>
              </a:rPr>
              <a:t>carry </a:t>
            </a: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illegally many kinds of fruits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下箭头 8"/>
          <p:cNvSpPr/>
          <p:nvPr/>
        </p:nvSpPr>
        <p:spPr>
          <a:xfrm rot="19817618">
            <a:off x="1559408" y="3310927"/>
            <a:ext cx="308610" cy="7086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 cstate="print"/>
          <a:srcRect r="51842"/>
          <a:stretch>
            <a:fillRect/>
          </a:stretch>
        </p:blipFill>
        <p:spPr bwMode="auto">
          <a:xfrm>
            <a:off x="483597" y="1497759"/>
            <a:ext cx="2116053" cy="1819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sp>
        <p:nvSpPr>
          <p:cNvPr id="13" name="右箭头 12"/>
          <p:cNvSpPr/>
          <p:nvPr/>
        </p:nvSpPr>
        <p:spPr>
          <a:xfrm>
            <a:off x="4499992" y="4869160"/>
            <a:ext cx="800853" cy="4913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08104" y="5877272"/>
            <a:ext cx="2441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+mn-ea"/>
              </a:rPr>
              <a:t>Investigation location</a:t>
            </a:r>
            <a:endParaRPr lang="zh-CN" altLang="en-US" sz="1600" dirty="0">
              <a:latin typeface="+mn-ea"/>
            </a:endParaRPr>
          </a:p>
        </p:txBody>
      </p:sp>
      <p:cxnSp>
        <p:nvCxnSpPr>
          <p:cNvPr id="18" name="직선 연결선 14">
            <a:extLst>
              <a:ext uri="{FF2B5EF4-FFF2-40B4-BE49-F238E27FC236}">
                <a16:creationId xmlns:a16="http://schemas.microsoft.com/office/drawing/2014/main" xmlns="" id="{78C994B1-51E5-46FC-B52E-D411A85E097D}"/>
              </a:ext>
            </a:extLst>
          </p:cNvPr>
          <p:cNvCxnSpPr>
            <a:cxnSpLocks/>
          </p:cNvCxnSpPr>
          <p:nvPr/>
        </p:nvCxnSpPr>
        <p:spPr>
          <a:xfrm>
            <a:off x="0" y="620713"/>
            <a:ext cx="9144000" cy="0"/>
          </a:xfrm>
          <a:prstGeom prst="line">
            <a:avLst/>
          </a:prstGeom>
          <a:ln w="63500" cmpd="thickThin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0">
            <a:extLst>
              <a:ext uri="{FF2B5EF4-FFF2-40B4-BE49-F238E27FC236}">
                <a16:creationId xmlns:a16="http://schemas.microsoft.com/office/drawing/2014/main" xmlns="" id="{3C6B637E-BA32-4CF4-BE59-AEE0625FCAEF}"/>
              </a:ext>
            </a:extLst>
          </p:cNvPr>
          <p:cNvGrpSpPr/>
          <p:nvPr/>
        </p:nvGrpSpPr>
        <p:grpSpPr>
          <a:xfrm>
            <a:off x="2878774" y="682237"/>
            <a:ext cx="3565434" cy="549295"/>
            <a:chOff x="3935851" y="3710321"/>
            <a:chExt cx="6119005" cy="1296090"/>
          </a:xfrm>
        </p:grpSpPr>
        <p:sp>
          <p:nvSpPr>
            <p:cNvPr id="24" name="圆角矩形 13">
              <a:extLst>
                <a:ext uri="{FF2B5EF4-FFF2-40B4-BE49-F238E27FC236}">
                  <a16:creationId xmlns:a16="http://schemas.microsoft.com/office/drawing/2014/main" xmlns="" id="{D0EF5D61-1C96-43CD-A705-699DD5931DE2}"/>
                </a:ext>
              </a:extLst>
            </p:cNvPr>
            <p:cNvSpPr/>
            <p:nvPr/>
          </p:nvSpPr>
          <p:spPr bwMode="auto">
            <a:xfrm>
              <a:off x="3935851" y="3710321"/>
              <a:ext cx="6119005" cy="1296090"/>
            </a:xfrm>
            <a:prstGeom prst="roundRect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914400" eaLnBrk="0" hangingPunct="0"/>
              <a:endParaRPr lang="zh-CN" altLang="en-US" sz="2000"/>
            </a:p>
          </p:txBody>
        </p:sp>
        <p:sp>
          <p:nvSpPr>
            <p:cNvPr id="25" name="矩形 21">
              <a:extLst>
                <a:ext uri="{FF2B5EF4-FFF2-40B4-BE49-F238E27FC236}">
                  <a16:creationId xmlns:a16="http://schemas.microsoft.com/office/drawing/2014/main" xmlns="" id="{7E9604E6-5416-4E27-8BD5-C3485AD87E30}"/>
                </a:ext>
              </a:extLst>
            </p:cNvPr>
            <p:cNvSpPr/>
            <p:nvPr/>
          </p:nvSpPr>
          <p:spPr>
            <a:xfrm>
              <a:off x="3935851" y="3917131"/>
              <a:ext cx="6044409" cy="8714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rgbClr val="0070C0"/>
                  </a:solidFill>
                  <a:latin typeface="+mn-ea"/>
                  <a:cs typeface="微软雅黑" panose="020B0503020204020204" charset="-122"/>
                  <a:sym typeface="宋体" panose="02010600030101010101" pitchFamily="2" charset="-122"/>
                </a:rPr>
                <a:t>Example at Guangzhou airport</a:t>
              </a:r>
              <a:endParaRPr lang="zh-CN" altLang="en-US" b="1" dirty="0">
                <a:solidFill>
                  <a:srgbClr val="0070C0"/>
                </a:solidFill>
                <a:latin typeface="+mn-ea"/>
                <a:cs typeface="微软雅黑" panose="020B0503020204020204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26" name="직사각형 12">
            <a:extLst>
              <a:ext uri="{FF2B5EF4-FFF2-40B4-BE49-F238E27FC236}">
                <a16:creationId xmlns:a16="http://schemas.microsoft.com/office/drawing/2014/main" xmlns="" id="{A2EA59EB-697F-4488-99A0-DEB24D4D7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535" y="44624"/>
            <a:ext cx="85522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altLang="ko-KR" sz="2400" b="1" dirty="0" smtClean="0">
                <a:latin typeface="微软雅黑" pitchFamily="34" charset="-122"/>
                <a:cs typeface="+mj-cs"/>
              </a:rPr>
              <a:t>Evidence of remarkable event to detect suspect </a:t>
            </a:r>
            <a:endParaRPr lang="ko-KR" altLang="en-US" sz="2400" b="1" dirty="0">
              <a:latin typeface="微软雅黑" pitchFamily="34" charset="-122"/>
              <a:cs typeface="+mj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7544" y="1124744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latin typeface="+mn-ea"/>
              </a:rPr>
              <a:t>AlphaEye</a:t>
            </a:r>
            <a:r>
              <a:rPr lang="en-US" altLang="zh-CN" dirty="0" smtClean="0">
                <a:latin typeface="+mn-ea"/>
              </a:rPr>
              <a:t> system</a:t>
            </a:r>
            <a:endParaRPr lang="en-US" altLang="zh-CN" dirty="0">
              <a:latin typeface="+mn-e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339752" y="6021288"/>
            <a:ext cx="1512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 smtClean="0">
                <a:solidFill>
                  <a:srgbClr val="0070C0"/>
                </a:solidFill>
                <a:latin typeface="+mn-ea"/>
              </a:rPr>
              <a:t>SUSPECT LEVEL</a:t>
            </a:r>
            <a:r>
              <a:rPr lang="ko-KR" altLang="en-US" sz="1400" b="1" dirty="0" smtClean="0">
                <a:solidFill>
                  <a:srgbClr val="0070C0"/>
                </a:solidFill>
                <a:latin typeface="+mn-ea"/>
              </a:rPr>
              <a:t> </a:t>
            </a:r>
            <a:endParaRPr lang="en-US" altLang="ko-KR" sz="1400" b="1" dirty="0" smtClean="0">
              <a:solidFill>
                <a:srgbClr val="0070C0"/>
              </a:solidFill>
              <a:latin typeface="+mn-ea"/>
            </a:endParaRPr>
          </a:p>
          <a:p>
            <a:pPr algn="ctr"/>
            <a:r>
              <a:rPr lang="en-US" altLang="ko-KR" sz="1400" b="1" dirty="0" smtClean="0">
                <a:solidFill>
                  <a:srgbClr val="0070C0"/>
                </a:solidFill>
                <a:latin typeface="+mn-ea"/>
              </a:rPr>
              <a:t>: 65</a:t>
            </a:r>
            <a:endParaRPr lang="zh-CN" altLang="en-US" sz="1400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3131840" y="1772816"/>
            <a:ext cx="5112568" cy="58477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ko-KR" sz="1600" b="1" dirty="0" smtClean="0">
                <a:latin typeface="Arial" pitchFamily="34" charset="0"/>
                <a:cs typeface="Arial" pitchFamily="34" charset="0"/>
              </a:rPr>
              <a:t>Captured and detected to hide and carry </a:t>
            </a:r>
            <a:r>
              <a:rPr lang="en-US" altLang="ko-KR" sz="1600" b="1" dirty="0" smtClean="0">
                <a:latin typeface="Arial" pitchFamily="34" charset="0"/>
                <a:cs typeface="Arial" pitchFamily="34" charset="0"/>
              </a:rPr>
              <a:t>illegally </a:t>
            </a:r>
          </a:p>
          <a:p>
            <a:pPr algn="ctr"/>
            <a:r>
              <a:rPr lang="ru-RU" altLang="ko-KR" sz="1600" b="1" dirty="0" smtClean="0">
                <a:latin typeface="Arial" pitchFamily="34" charset="0"/>
                <a:cs typeface="Arial" pitchFamily="34" charset="0"/>
              </a:rPr>
              <a:t>a specific plant with drug ingredient in baggage </a:t>
            </a:r>
            <a:endParaRPr lang="en-US" altLang="ko-KR" sz="16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_x278478232" descr="EMB0003670005f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4149080"/>
            <a:ext cx="2385450" cy="1800200"/>
          </a:xfrm>
          <a:prstGeom prst="rect">
            <a:avLst/>
          </a:prstGeom>
          <a:noFill/>
        </p:spPr>
      </p:pic>
      <p:pic>
        <p:nvPicPr>
          <p:cNvPr id="25603" name="_x278485000" descr="EMB0003670005f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4365104"/>
            <a:ext cx="2000792" cy="1371972"/>
          </a:xfrm>
          <a:prstGeom prst="rect">
            <a:avLst/>
          </a:prstGeom>
          <a:noFill/>
        </p:spPr>
      </p:pic>
      <p:sp>
        <p:nvSpPr>
          <p:cNvPr id="22" name="직사각형 21"/>
          <p:cNvSpPr/>
          <p:nvPr/>
        </p:nvSpPr>
        <p:spPr>
          <a:xfrm>
            <a:off x="5580112" y="3573016"/>
            <a:ext cx="23560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ko-KR" dirty="0" smtClean="0"/>
              <a:t>Prohibited items for </a:t>
            </a:r>
            <a:endParaRPr lang="en-US" altLang="ko-KR" dirty="0" smtClean="0"/>
          </a:p>
          <a:p>
            <a:r>
              <a:rPr lang="ru-RU" altLang="ko-KR" dirty="0" smtClean="0"/>
              <a:t>national importation</a:t>
            </a:r>
            <a:endParaRPr lang="ko-KR" altLang="en-US" dirty="0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직선 연결선 14">
            <a:extLst>
              <a:ext uri="{FF2B5EF4-FFF2-40B4-BE49-F238E27FC236}">
                <a16:creationId xmlns:a16="http://schemas.microsoft.com/office/drawing/2014/main" xmlns="" id="{9BD92FBB-2065-4A68-A292-419448C3F9BE}"/>
              </a:ext>
            </a:extLst>
          </p:cNvPr>
          <p:cNvCxnSpPr>
            <a:cxnSpLocks/>
          </p:cNvCxnSpPr>
          <p:nvPr/>
        </p:nvCxnSpPr>
        <p:spPr>
          <a:xfrm>
            <a:off x="0" y="620713"/>
            <a:ext cx="9144000" cy="0"/>
          </a:xfrm>
          <a:prstGeom prst="line">
            <a:avLst/>
          </a:prstGeom>
          <a:ln w="63500" cmpd="thickThin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广州海关测试视频">
            <a:hlinkClick r:id="" action="ppaction://media"/>
            <a:extLst>
              <a:ext uri="{FF2B5EF4-FFF2-40B4-BE49-F238E27FC236}">
                <a16:creationId xmlns:a16="http://schemas.microsoft.com/office/drawing/2014/main" xmlns="" id="{AA5C1BAC-CAF4-49B3-92EE-26CFEAC7FFF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020292" y="1282236"/>
            <a:ext cx="2999510" cy="5575764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xmlns="" id="{9E2973B3-FC36-491B-B154-28F1D49C11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371" y="1425948"/>
            <a:ext cx="2843433" cy="53241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xmlns="" id="{ABE4B9F0-BB78-40A9-B2F1-65C1A5C5F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07956" y="1425948"/>
            <a:ext cx="2963009" cy="53241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직사각형 12">
            <a:extLst>
              <a:ext uri="{FF2B5EF4-FFF2-40B4-BE49-F238E27FC236}">
                <a16:creationId xmlns:a16="http://schemas.microsoft.com/office/drawing/2014/main" xmlns="" id="{A2EA59EB-697F-4488-99A0-DEB24D4D7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35" y="85725"/>
            <a:ext cx="85522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altLang="ko-KR" sz="2800" b="1" dirty="0" smtClean="0">
                <a:latin typeface="微软雅黑" pitchFamily="34" charset="-122"/>
                <a:cs typeface="+mj-cs"/>
              </a:rPr>
              <a:t>Testing Report sample</a:t>
            </a:r>
            <a:endParaRPr lang="ko-KR" altLang="en-US" sz="2800" b="1" dirty="0">
              <a:latin typeface="微软雅黑" pitchFamily="34" charset="-122"/>
              <a:cs typeface="+mj-cs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xmlns="" id="{3C6B637E-BA32-4CF4-BE59-AEE0625FCAEF}"/>
              </a:ext>
            </a:extLst>
          </p:cNvPr>
          <p:cNvGrpSpPr/>
          <p:nvPr/>
        </p:nvGrpSpPr>
        <p:grpSpPr>
          <a:xfrm>
            <a:off x="2123728" y="689250"/>
            <a:ext cx="4946546" cy="549295"/>
            <a:chOff x="3908629" y="3710321"/>
            <a:chExt cx="6119004" cy="1296090"/>
          </a:xfrm>
        </p:grpSpPr>
        <p:sp>
          <p:nvSpPr>
            <p:cNvPr id="12" name="圆角矩形 13">
              <a:extLst>
                <a:ext uri="{FF2B5EF4-FFF2-40B4-BE49-F238E27FC236}">
                  <a16:creationId xmlns:a16="http://schemas.microsoft.com/office/drawing/2014/main" xmlns="" id="{D0EF5D61-1C96-43CD-A705-699DD5931DE2}"/>
                </a:ext>
              </a:extLst>
            </p:cNvPr>
            <p:cNvSpPr/>
            <p:nvPr/>
          </p:nvSpPr>
          <p:spPr bwMode="auto">
            <a:xfrm>
              <a:off x="3908629" y="3710321"/>
              <a:ext cx="6119004" cy="1296090"/>
            </a:xfrm>
            <a:prstGeom prst="roundRect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914400" eaLnBrk="0" hangingPunct="0"/>
              <a:endParaRPr lang="zh-CN" altLang="en-US" sz="2000"/>
            </a:p>
          </p:txBody>
        </p:sp>
        <p:sp>
          <p:nvSpPr>
            <p:cNvPr id="13" name="矩形 21">
              <a:extLst>
                <a:ext uri="{FF2B5EF4-FFF2-40B4-BE49-F238E27FC236}">
                  <a16:creationId xmlns:a16="http://schemas.microsoft.com/office/drawing/2014/main" xmlns="" id="{7E9604E6-5416-4E27-8BD5-C3485AD87E30}"/>
                </a:ext>
              </a:extLst>
            </p:cNvPr>
            <p:cNvSpPr/>
            <p:nvPr/>
          </p:nvSpPr>
          <p:spPr>
            <a:xfrm>
              <a:off x="3935851" y="3917131"/>
              <a:ext cx="6044409" cy="944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0070C0"/>
                  </a:solidFill>
                  <a:latin typeface="+mn-ea"/>
                  <a:cs typeface="微软雅黑" panose="020B0503020204020204" charset="-122"/>
                  <a:sym typeface="宋体" panose="02010600030101010101" pitchFamily="2" charset="-122"/>
                </a:rPr>
                <a:t>Testing report at Guangzhou airport</a:t>
              </a:r>
              <a:endParaRPr lang="zh-CN" altLang="en-US" sz="2000" b="1" dirty="0">
                <a:solidFill>
                  <a:srgbClr val="0070C0"/>
                </a:solidFill>
                <a:latin typeface="+mn-ea"/>
                <a:cs typeface="微软雅黑" panose="020B0503020204020204" charset="-122"/>
                <a:sym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6485336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339752" y="231031"/>
            <a:ext cx="705678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 smtClean="0">
                <a:latin typeface="Times New Roman" pitchFamily="18" charset="0"/>
                <a:cs typeface="Times New Roman" pitchFamily="18" charset="0"/>
              </a:rPr>
              <a:t> Detecting and Tracking system for potential terrorist</a:t>
            </a:r>
            <a:endParaRPr lang="ko-KR" alt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>
            <a:off x="8568" y="908720"/>
            <a:ext cx="8523872" cy="0"/>
          </a:xfrm>
          <a:prstGeom prst="line">
            <a:avLst/>
          </a:prstGeom>
          <a:noFill/>
          <a:ln w="15875">
            <a:solidFill>
              <a:srgbClr val="003366"/>
            </a:solidFill>
            <a:round/>
            <a:headEnd/>
            <a:tailEnd/>
          </a:ln>
        </p:spPr>
        <p:txBody>
          <a:bodyPr wrap="none" lIns="18000" tIns="82800" rIns="18000" anchor="ctr"/>
          <a:lstStyle/>
          <a:p>
            <a:endParaRPr lang="ko-KR" altLang="en-US" b="1" dirty="0"/>
          </a:p>
        </p:txBody>
      </p:sp>
      <p:grpSp>
        <p:nvGrpSpPr>
          <p:cNvPr id="3" name="그룹 15"/>
          <p:cNvGrpSpPr/>
          <p:nvPr/>
        </p:nvGrpSpPr>
        <p:grpSpPr>
          <a:xfrm>
            <a:off x="179512" y="44624"/>
            <a:ext cx="1982024" cy="693860"/>
            <a:chOff x="179512" y="116632"/>
            <a:chExt cx="1982024" cy="693860"/>
          </a:xfrm>
        </p:grpSpPr>
        <p:grpSp>
          <p:nvGrpSpPr>
            <p:cNvPr id="4" name="그룹 24"/>
            <p:cNvGrpSpPr/>
            <p:nvPr/>
          </p:nvGrpSpPr>
          <p:grpSpPr>
            <a:xfrm>
              <a:off x="179512" y="116632"/>
              <a:ext cx="1982024" cy="693860"/>
              <a:chOff x="285720" y="142852"/>
              <a:chExt cx="2500330" cy="933650"/>
            </a:xfrm>
          </p:grpSpPr>
          <p:pic>
            <p:nvPicPr>
              <p:cNvPr id="20" name="그림 19" descr="감시005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071538" y="142852"/>
                <a:ext cx="928694" cy="892727"/>
              </a:xfrm>
              <a:prstGeom prst="rect">
                <a:avLst/>
              </a:prstGeom>
            </p:spPr>
          </p:pic>
          <p:pic>
            <p:nvPicPr>
              <p:cNvPr id="21" name="그림 20" descr="감시004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973179" y="178323"/>
                <a:ext cx="779646" cy="859678"/>
              </a:xfrm>
              <a:prstGeom prst="rect">
                <a:avLst/>
              </a:prstGeom>
            </p:spPr>
          </p:pic>
          <p:pic>
            <p:nvPicPr>
              <p:cNvPr id="22" name="그림 21" descr="감시008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85720" y="178323"/>
                <a:ext cx="785818" cy="854226"/>
              </a:xfrm>
              <a:prstGeom prst="rect">
                <a:avLst/>
              </a:prstGeom>
            </p:spPr>
          </p:pic>
          <p:sp>
            <p:nvSpPr>
              <p:cNvPr id="24" name="직사각형 23"/>
              <p:cNvSpPr/>
              <p:nvPr/>
            </p:nvSpPr>
            <p:spPr>
              <a:xfrm>
                <a:off x="357158" y="249760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1174986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" name="직사각형 33"/>
              <p:cNvSpPr/>
              <p:nvPr/>
            </p:nvSpPr>
            <p:spPr>
              <a:xfrm>
                <a:off x="2032242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19" name="그림 18" descr="profiling 005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9672" y="279698"/>
              <a:ext cx="511271" cy="504056"/>
            </a:xfrm>
            <a:prstGeom prst="rect">
              <a:avLst/>
            </a:prstGeom>
          </p:spPr>
        </p:pic>
      </p:grpSp>
      <p:pic>
        <p:nvPicPr>
          <p:cNvPr id="18" name="그림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626" y="1646540"/>
            <a:ext cx="2050118" cy="1529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그림 22" descr="무료 벡터 그래픽: &lt;strong&gt;서버&lt;/strong&gt;, 웹, 네트워크, 컴퓨터 ...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793" y="2759664"/>
            <a:ext cx="715617" cy="1006336"/>
          </a:xfrm>
          <a:prstGeom prst="rect">
            <a:avLst/>
          </a:prstGeom>
        </p:spPr>
      </p:pic>
      <p:pic>
        <p:nvPicPr>
          <p:cNvPr id="26" name="그림 25" descr="무료 벡터 그래픽: &lt;strong&gt;서버&lt;/strong&gt;, 웹, 네트워크, 컴퓨터 ...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81" y="2615648"/>
            <a:ext cx="715617" cy="1006336"/>
          </a:xfrm>
          <a:prstGeom prst="rect">
            <a:avLst/>
          </a:prstGeom>
        </p:spPr>
      </p:pic>
      <p:cxnSp>
        <p:nvCxnSpPr>
          <p:cNvPr id="33" name="직선 연결선 32"/>
          <p:cNvCxnSpPr>
            <a:cxnSpLocks/>
          </p:cNvCxnSpPr>
          <p:nvPr/>
        </p:nvCxnSpPr>
        <p:spPr>
          <a:xfrm>
            <a:off x="414586" y="4042556"/>
            <a:ext cx="8091108" cy="13252"/>
          </a:xfrm>
          <a:prstGeom prst="line">
            <a:avLst/>
          </a:prstGeom>
          <a:ln w="28575">
            <a:solidFill>
              <a:schemeClr val="tx1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>
            <a:cxnSpLocks/>
          </p:cNvCxnSpPr>
          <p:nvPr/>
        </p:nvCxnSpPr>
        <p:spPr>
          <a:xfrm flipH="1">
            <a:off x="2865089" y="3631711"/>
            <a:ext cx="1" cy="3853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화살표: 오른쪽 13"/>
          <p:cNvSpPr/>
          <p:nvPr/>
        </p:nvSpPr>
        <p:spPr>
          <a:xfrm>
            <a:off x="3227361" y="2106375"/>
            <a:ext cx="2287277" cy="1492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TextBox 37"/>
          <p:cNvSpPr txBox="1"/>
          <p:nvPr/>
        </p:nvSpPr>
        <p:spPr>
          <a:xfrm>
            <a:off x="2843808" y="1414517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solidFill>
                  <a:srgbClr val="0070C0"/>
                </a:solidFill>
              </a:rPr>
              <a:t>Event for detecting suspect person</a:t>
            </a:r>
            <a:endParaRPr lang="en-US" altLang="ko-KR" sz="1200" dirty="0">
              <a:solidFill>
                <a:srgbClr val="0070C0"/>
              </a:solidFill>
            </a:endParaRPr>
          </a:p>
          <a:p>
            <a:pPr algn="ctr"/>
            <a:r>
              <a:rPr lang="en-US" altLang="ko-KR" sz="1200" dirty="0" smtClean="0">
                <a:solidFill>
                  <a:srgbClr val="0070C0"/>
                </a:solidFill>
              </a:rPr>
              <a:t>(CCTV video information, </a:t>
            </a:r>
          </a:p>
          <a:p>
            <a:pPr algn="ctr"/>
            <a:r>
              <a:rPr lang="en-US" altLang="ko-KR" sz="1200" dirty="0" smtClean="0">
                <a:solidFill>
                  <a:srgbClr val="0070C0"/>
                </a:solidFill>
              </a:rPr>
              <a:t>Face image)</a:t>
            </a:r>
            <a:endParaRPr lang="ko-KR" altLang="en-US" sz="1200" dirty="0">
              <a:solidFill>
                <a:srgbClr val="0070C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39329" y="3551752"/>
            <a:ext cx="912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/>
              <a:t>Detection Server</a:t>
            </a:r>
            <a:endParaRPr lang="ko-KR" altLang="en-US" sz="12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7884368" y="3501008"/>
            <a:ext cx="917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/>
              <a:t>Tracking</a:t>
            </a:r>
          </a:p>
          <a:p>
            <a:r>
              <a:rPr lang="en-US" altLang="ko-KR" sz="1200" b="1" dirty="0" smtClean="0"/>
              <a:t> server</a:t>
            </a:r>
            <a:endParaRPr lang="ko-KR" altLang="en-US" sz="1200" b="1" dirty="0"/>
          </a:p>
        </p:txBody>
      </p:sp>
      <p:graphicFrame>
        <p:nvGraphicFramePr>
          <p:cNvPr id="41" name="표 4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0757688"/>
              </p:ext>
            </p:extLst>
          </p:nvPr>
        </p:nvGraphicFramePr>
        <p:xfrm>
          <a:off x="54546" y="4303208"/>
          <a:ext cx="9036496" cy="25101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1070">
                  <a:extLst>
                    <a:ext uri="{9D8B030D-6E8A-4147-A177-3AD203B41FA5}">
                      <a16:colId xmlns="" xmlns:a16="http://schemas.microsoft.com/office/drawing/2014/main" val="2308036126"/>
                    </a:ext>
                  </a:extLst>
                </a:gridCol>
                <a:gridCol w="3300561">
                  <a:extLst>
                    <a:ext uri="{9D8B030D-6E8A-4147-A177-3AD203B41FA5}">
                      <a16:colId xmlns="" xmlns:a16="http://schemas.microsoft.com/office/drawing/2014/main" val="4232728256"/>
                    </a:ext>
                  </a:extLst>
                </a:gridCol>
                <a:gridCol w="4674865">
                  <a:extLst>
                    <a:ext uri="{9D8B030D-6E8A-4147-A177-3AD203B41FA5}">
                      <a16:colId xmlns="" xmlns:a16="http://schemas.microsoft.com/office/drawing/2014/main" val="922520907"/>
                    </a:ext>
                  </a:extLst>
                </a:gridCol>
              </a:tblGrid>
              <a:tr h="413816">
                <a:tc>
                  <a:txBody>
                    <a:bodyPr/>
                    <a:lstStyle/>
                    <a:p>
                      <a:pPr latinLnBrk="1"/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Detection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</a:rPr>
                        <a:t> Server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Tracking</a:t>
                      </a:r>
                      <a:r>
                        <a:rPr lang="en-US" altLang="ko-KR" sz="1200" baseline="0" dirty="0" smtClean="0">
                          <a:solidFill>
                            <a:schemeClr val="tx1"/>
                          </a:solidFill>
                        </a:rPr>
                        <a:t> Server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1121982"/>
                  </a:ext>
                </a:extLst>
              </a:tr>
              <a:tr h="116024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Main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Function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Tx/>
                        <a:buNone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- To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detect dangerous person in </a:t>
                      </a:r>
                      <a:r>
                        <a:rPr lang="en-US" altLang="ko-KR" sz="1000" baseline="0" dirty="0" err="1" smtClean="0">
                          <a:latin typeface="+mn-ea"/>
                          <a:ea typeface="+mn-ea"/>
                        </a:rPr>
                        <a:t>AlphaEye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system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pPr marL="171450" indent="-171450" latinLnBrk="1">
                        <a:buFontTx/>
                        <a:buNone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Acquire Face image of dangerous person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pPr marL="171450" indent="-171450" latinLnBrk="1">
                        <a:buFontTx/>
                        <a:buNone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- To transfer 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Suspect person’s information to</a:t>
                      </a:r>
                    </a:p>
                    <a:p>
                      <a:pPr marL="171450" indent="-171450" latinLnBrk="1">
                        <a:buFontTx/>
                        <a:buNone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  Tracking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server</a:t>
                      </a:r>
                    </a:p>
                    <a:p>
                      <a:pPr marL="171450" indent="-171450" latinLnBrk="1">
                        <a:buFontTx/>
                        <a:buNone/>
                      </a:pP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- To manage event history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Tx/>
                        <a:buNone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- To track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dangerous person detected by Detection system </a:t>
                      </a:r>
                      <a:r>
                        <a:rPr lang="ko-KR" altLang="en-US" sz="1000" dirty="0" smtClean="0">
                          <a:latin typeface="+mn-ea"/>
                          <a:ea typeface="+mn-ea"/>
                        </a:rPr>
                        <a:t>위험의심</a:t>
                      </a:r>
                      <a:endParaRPr lang="en-US" altLang="ko-KR" sz="1000" b="1" dirty="0">
                        <a:latin typeface="+mn-ea"/>
                        <a:ea typeface="+mn-ea"/>
                      </a:endParaRPr>
                    </a:p>
                    <a:p>
                      <a:pPr marL="171450" indent="-171450" latinLnBrk="1">
                        <a:buFontTx/>
                        <a:buNone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- To track Black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list and defined person in advance</a:t>
                      </a:r>
                      <a:endParaRPr lang="en-US" altLang="ko-KR" sz="1000" dirty="0">
                        <a:latin typeface="+mn-ea"/>
                        <a:ea typeface="+mn-ea"/>
                      </a:endParaRPr>
                    </a:p>
                    <a:p>
                      <a:pPr marL="171450" indent="-171450" latinLnBrk="1">
                        <a:buFontTx/>
                        <a:buNone/>
                      </a:pPr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en-US" altLang="ko-KR" sz="1000" baseline="0" dirty="0" smtClean="0">
                          <a:latin typeface="+mn-ea"/>
                          <a:ea typeface="+mn-ea"/>
                        </a:rPr>
                        <a:t> To manage event  history 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427497602"/>
                  </a:ext>
                </a:extLst>
              </a:tr>
              <a:tr h="4421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CCTV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Chanel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latinLnBrk="1">
                        <a:buFontTx/>
                        <a:buChar char="-"/>
                      </a:pP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1100" baseline="0" dirty="0" err="1" smtClean="0">
                          <a:latin typeface="+mn-ea"/>
                          <a:ea typeface="+mn-ea"/>
                        </a:rPr>
                        <a:t>chanel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 (1 PC Analyzer + 1 CCTV</a:t>
                      </a:r>
                      <a:endParaRPr lang="en-US" altLang="ko-KR" sz="1100" dirty="0"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ko-KR" altLang="en-US" sz="1100" dirty="0">
                          <a:latin typeface="+mn-ea"/>
                          <a:ea typeface="+mn-ea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latinLnBrk="1">
                        <a:buFontTx/>
                        <a:buNone/>
                      </a:pPr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-</a:t>
                      </a:r>
                      <a:r>
                        <a:rPr lang="en-US" altLang="ko-KR" sz="1100" baseline="0" dirty="0" smtClean="0">
                          <a:latin typeface="+mn-ea"/>
                          <a:ea typeface="+mn-ea"/>
                        </a:rPr>
                        <a:t> Basically 10 CCTV by one monitoring system</a:t>
                      </a:r>
                      <a:r>
                        <a:rPr lang="ko-KR" altLang="en-US" sz="1100" dirty="0" smtClean="0">
                          <a:latin typeface="+mn-ea"/>
                          <a:ea typeface="+mn-ea"/>
                        </a:rPr>
                        <a:t> </a:t>
                      </a:r>
                      <a:endParaRPr lang="en-US" altLang="ko-KR" sz="1100" dirty="0">
                        <a:latin typeface="+mn-ea"/>
                        <a:ea typeface="+mn-ea"/>
                      </a:endParaRPr>
                    </a:p>
                    <a:p>
                      <a:pPr marL="171450" indent="-171450" latinLnBrk="1">
                        <a:buFontTx/>
                        <a:buChar char="-"/>
                      </a:pP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01946983"/>
                  </a:ext>
                </a:extLst>
              </a:tr>
              <a:tr h="49394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latin typeface="+mn-ea"/>
                          <a:ea typeface="+mn-ea"/>
                        </a:rPr>
                        <a:t>OS/DB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>
                          <a:latin typeface="+mn-ea"/>
                          <a:ea typeface="+mn-ea"/>
                        </a:rPr>
                        <a:t>Windows / </a:t>
                      </a:r>
                      <a:r>
                        <a:rPr lang="en-US" altLang="ko-KR" sz="1100" dirty="0" err="1">
                          <a:latin typeface="+mn-ea"/>
                          <a:ea typeface="+mn-ea"/>
                        </a:rPr>
                        <a:t>MySQL</a:t>
                      </a:r>
                      <a:endParaRPr lang="ko-KR" altLang="en-US" sz="11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20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51452834"/>
                  </a:ext>
                </a:extLst>
              </a:tr>
            </a:tbl>
          </a:graphicData>
        </a:graphic>
      </p:graphicFrame>
      <p:cxnSp>
        <p:nvCxnSpPr>
          <p:cNvPr id="42" name="직선 화살표 연결선 41"/>
          <p:cNvCxnSpPr/>
          <p:nvPr/>
        </p:nvCxnSpPr>
        <p:spPr>
          <a:xfrm flipV="1">
            <a:off x="5868196" y="1439408"/>
            <a:ext cx="496389" cy="9717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화살표 연결선 42"/>
          <p:cNvCxnSpPr/>
          <p:nvPr/>
        </p:nvCxnSpPr>
        <p:spPr>
          <a:xfrm flipV="1">
            <a:off x="7103667" y="1452947"/>
            <a:ext cx="407802" cy="5814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120599" y="1196752"/>
            <a:ext cx="683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rgbClr val="0070C0"/>
                </a:solidFill>
              </a:rPr>
              <a:t>Detect</a:t>
            </a:r>
            <a:endParaRPr lang="ko-KR" altLang="en-US" sz="1200" dirty="0">
              <a:solidFill>
                <a:srgbClr val="0070C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200719" y="1196752"/>
            <a:ext cx="8276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rgbClr val="0070C0"/>
                </a:solidFill>
              </a:rPr>
              <a:t>Detect</a:t>
            </a:r>
            <a:endParaRPr lang="ko-KR" altLang="en-US" sz="1200" dirty="0">
              <a:solidFill>
                <a:srgbClr val="0070C0"/>
              </a:solidFill>
            </a:endParaRPr>
          </a:p>
        </p:txBody>
      </p:sp>
      <p:pic>
        <p:nvPicPr>
          <p:cNvPr id="46" name="그림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529" y="2734200"/>
            <a:ext cx="1101125" cy="913988"/>
          </a:xfrm>
          <a:prstGeom prst="rect">
            <a:avLst/>
          </a:prstGeom>
        </p:spPr>
      </p:pic>
      <p:pic>
        <p:nvPicPr>
          <p:cNvPr id="47" name="그림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03" y="2689638"/>
            <a:ext cx="1101125" cy="913988"/>
          </a:xfrm>
          <a:prstGeom prst="rect">
            <a:avLst/>
          </a:prstGeom>
        </p:spPr>
      </p:pic>
      <p:pic>
        <p:nvPicPr>
          <p:cNvPr id="48" name="그림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12776"/>
            <a:ext cx="167319" cy="23279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5099569" y="2936445"/>
            <a:ext cx="1255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/>
              <a:t>Event history</a:t>
            </a:r>
            <a:endParaRPr lang="ko-KR" altLang="en-US" sz="12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491057" y="2909715"/>
            <a:ext cx="12550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/>
              <a:t>Event history</a:t>
            </a:r>
            <a:endParaRPr lang="ko-KR" altLang="en-US" sz="1200" b="1" dirty="0"/>
          </a:p>
        </p:txBody>
      </p:sp>
      <p:pic>
        <p:nvPicPr>
          <p:cNvPr id="51" name="그림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577" y="3263720"/>
            <a:ext cx="710616" cy="558686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5070976" y="3526167"/>
            <a:ext cx="12292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/>
              <a:t>Registration</a:t>
            </a:r>
            <a:endParaRPr lang="en-US" altLang="ko-KR" sz="12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82268" y="980728"/>
            <a:ext cx="5300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/>
              <a:t>□ </a:t>
            </a:r>
            <a:r>
              <a:rPr lang="en-US" altLang="ko-KR" b="1" dirty="0" smtClean="0"/>
              <a:t>Basic System Structure</a:t>
            </a:r>
            <a:r>
              <a:rPr lang="ko-KR" altLang="en-US" b="1" dirty="0" smtClean="0"/>
              <a:t> </a:t>
            </a:r>
            <a:endParaRPr lang="ko-KR" altLang="en-US" b="1" dirty="0"/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67121" y="1751552"/>
            <a:ext cx="18192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5" name="직선 연결선 54"/>
          <p:cNvCxnSpPr>
            <a:cxnSpLocks/>
          </p:cNvCxnSpPr>
          <p:nvPr/>
        </p:nvCxnSpPr>
        <p:spPr>
          <a:xfrm flipH="1">
            <a:off x="7471370" y="3645024"/>
            <a:ext cx="1" cy="3853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직선 연결선 14">
            <a:extLst>
              <a:ext uri="{FF2B5EF4-FFF2-40B4-BE49-F238E27FC236}">
                <a16:creationId xmlns:a16="http://schemas.microsoft.com/office/drawing/2014/main" xmlns="" id="{9BD92FBB-2065-4A68-A292-419448C3F9BE}"/>
              </a:ext>
            </a:extLst>
          </p:cNvPr>
          <p:cNvCxnSpPr>
            <a:cxnSpLocks/>
          </p:cNvCxnSpPr>
          <p:nvPr/>
        </p:nvCxnSpPr>
        <p:spPr>
          <a:xfrm>
            <a:off x="0" y="620713"/>
            <a:ext cx="9144000" cy="0"/>
          </a:xfrm>
          <a:prstGeom prst="line">
            <a:avLst/>
          </a:prstGeom>
          <a:ln w="63500" cmpd="thickThin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576FA6A5-29C6-4DC8-BFB2-C7CE23A20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77" y="1354839"/>
            <a:ext cx="2973340" cy="537959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ACC85EB8-8C7C-4B53-9CCB-26C9297F6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552" y="1356251"/>
            <a:ext cx="2893235" cy="54150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495F987-2CBE-44BC-9B8A-CC8E03DBBD96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70285" y="4824805"/>
            <a:ext cx="1935000" cy="19464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FD1B169-12C4-40C0-8CDD-87D7F7BA023F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37785" y="3020731"/>
            <a:ext cx="1935000" cy="194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E2DC0BC-FDD0-4122-833C-0237D0BABF7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64000" y="1330126"/>
            <a:ext cx="1683450" cy="1946467"/>
          </a:xfrm>
          <a:prstGeom prst="rect">
            <a:avLst/>
          </a:prstGeom>
        </p:spPr>
      </p:pic>
      <p:sp>
        <p:nvSpPr>
          <p:cNvPr id="16" name="직사각형 12">
            <a:extLst>
              <a:ext uri="{FF2B5EF4-FFF2-40B4-BE49-F238E27FC236}">
                <a16:creationId xmlns:a16="http://schemas.microsoft.com/office/drawing/2014/main" xmlns="" id="{A2EA59EB-697F-4488-99A0-DEB24D4D7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35" y="85725"/>
            <a:ext cx="85522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altLang="ko-KR" sz="2800" b="1" dirty="0" smtClean="0">
                <a:latin typeface="微软雅黑" pitchFamily="34" charset="-122"/>
                <a:cs typeface="+mj-cs"/>
              </a:rPr>
              <a:t>Testing Report sample</a:t>
            </a:r>
            <a:endParaRPr lang="ko-KR" altLang="en-US" sz="2800" b="1" dirty="0">
              <a:latin typeface="微软雅黑" pitchFamily="34" charset="-122"/>
              <a:cs typeface="+mj-cs"/>
            </a:endParaRPr>
          </a:p>
        </p:txBody>
      </p:sp>
      <p:grpSp>
        <p:nvGrpSpPr>
          <p:cNvPr id="17" name="组合 10">
            <a:extLst>
              <a:ext uri="{FF2B5EF4-FFF2-40B4-BE49-F238E27FC236}">
                <a16:creationId xmlns:a16="http://schemas.microsoft.com/office/drawing/2014/main" xmlns="" id="{3C6B637E-BA32-4CF4-BE59-AEE0625FCAEF}"/>
              </a:ext>
            </a:extLst>
          </p:cNvPr>
          <p:cNvGrpSpPr/>
          <p:nvPr/>
        </p:nvGrpSpPr>
        <p:grpSpPr>
          <a:xfrm>
            <a:off x="2123728" y="689250"/>
            <a:ext cx="4946546" cy="549295"/>
            <a:chOff x="3908629" y="3710321"/>
            <a:chExt cx="6119004" cy="1296090"/>
          </a:xfrm>
        </p:grpSpPr>
        <p:sp>
          <p:nvSpPr>
            <p:cNvPr id="18" name="圆角矩形 13">
              <a:extLst>
                <a:ext uri="{FF2B5EF4-FFF2-40B4-BE49-F238E27FC236}">
                  <a16:creationId xmlns:a16="http://schemas.microsoft.com/office/drawing/2014/main" xmlns="" id="{D0EF5D61-1C96-43CD-A705-699DD5931DE2}"/>
                </a:ext>
              </a:extLst>
            </p:cNvPr>
            <p:cNvSpPr/>
            <p:nvPr/>
          </p:nvSpPr>
          <p:spPr bwMode="auto">
            <a:xfrm>
              <a:off x="3908629" y="3710321"/>
              <a:ext cx="6119004" cy="1296090"/>
            </a:xfrm>
            <a:prstGeom prst="roundRect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914400" eaLnBrk="0" hangingPunct="0"/>
              <a:endParaRPr lang="zh-CN" altLang="en-US" sz="2000"/>
            </a:p>
          </p:txBody>
        </p:sp>
        <p:sp>
          <p:nvSpPr>
            <p:cNvPr id="19" name="矩形 21">
              <a:extLst>
                <a:ext uri="{FF2B5EF4-FFF2-40B4-BE49-F238E27FC236}">
                  <a16:creationId xmlns:a16="http://schemas.microsoft.com/office/drawing/2014/main" xmlns="" id="{7E9604E6-5416-4E27-8BD5-C3485AD87E30}"/>
                </a:ext>
              </a:extLst>
            </p:cNvPr>
            <p:cNvSpPr/>
            <p:nvPr/>
          </p:nvSpPr>
          <p:spPr>
            <a:xfrm>
              <a:off x="3935851" y="3917131"/>
              <a:ext cx="6044409" cy="9440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0070C0"/>
                  </a:solidFill>
                  <a:latin typeface="+mn-ea"/>
                  <a:cs typeface="微软雅黑" panose="020B0503020204020204" charset="-122"/>
                  <a:sym typeface="宋体" panose="02010600030101010101" pitchFamily="2" charset="-122"/>
                </a:rPr>
                <a:t>Testing report at </a:t>
              </a:r>
              <a:r>
                <a:rPr lang="en-US" altLang="zh-CN" sz="2000" b="1" dirty="0" err="1" smtClean="0">
                  <a:solidFill>
                    <a:srgbClr val="0070C0"/>
                  </a:solidFill>
                  <a:latin typeface="+mn-ea"/>
                  <a:cs typeface="微软雅黑" panose="020B0503020204020204" charset="-122"/>
                  <a:sym typeface="宋体" panose="02010600030101010101" pitchFamily="2" charset="-122"/>
                </a:rPr>
                <a:t>Erlanhoutu</a:t>
              </a:r>
              <a:r>
                <a:rPr lang="en-US" altLang="zh-CN" sz="2000" b="1" dirty="0" smtClean="0">
                  <a:solidFill>
                    <a:srgbClr val="0070C0"/>
                  </a:solidFill>
                  <a:latin typeface="+mn-ea"/>
                  <a:cs typeface="微软雅黑" panose="020B0503020204020204" charset="-122"/>
                  <a:sym typeface="宋体" panose="02010600030101010101" pitchFamily="2" charset="-122"/>
                </a:rPr>
                <a:t> border</a:t>
              </a:r>
              <a:endParaRPr lang="zh-CN" altLang="en-US" sz="2000" b="1" dirty="0">
                <a:solidFill>
                  <a:srgbClr val="0070C0"/>
                </a:solidFill>
                <a:latin typeface="+mn-ea"/>
                <a:cs typeface="微软雅黑" panose="020B0503020204020204" charset="-122"/>
                <a:sym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085329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직선 연결선 14">
            <a:extLst>
              <a:ext uri="{FF2B5EF4-FFF2-40B4-BE49-F238E27FC236}">
                <a16:creationId xmlns:a16="http://schemas.microsoft.com/office/drawing/2014/main" xmlns="" id="{9BD92FBB-2065-4A68-A292-419448C3F9BE}"/>
              </a:ext>
            </a:extLst>
          </p:cNvPr>
          <p:cNvCxnSpPr>
            <a:cxnSpLocks/>
          </p:cNvCxnSpPr>
          <p:nvPr/>
        </p:nvCxnSpPr>
        <p:spPr>
          <a:xfrm>
            <a:off x="0" y="620713"/>
            <a:ext cx="9144000" cy="0"/>
          </a:xfrm>
          <a:prstGeom prst="line">
            <a:avLst/>
          </a:prstGeom>
          <a:ln w="63500" cmpd="thickThin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2">
            <a:extLst>
              <a:ext uri="{FF2B5EF4-FFF2-40B4-BE49-F238E27FC236}">
                <a16:creationId xmlns:a16="http://schemas.microsoft.com/office/drawing/2014/main" xmlns="" id="{A2EA59EB-697F-4488-99A0-DEB24D4D7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35" y="85725"/>
            <a:ext cx="85522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altLang="ko-KR" sz="2800" b="1" dirty="0" smtClean="0">
                <a:latin typeface="微软雅黑" pitchFamily="34" charset="-122"/>
                <a:cs typeface="+mj-cs"/>
              </a:rPr>
              <a:t>Testing Reports in China</a:t>
            </a:r>
            <a:endParaRPr lang="ko-KR" altLang="en-US" sz="2800" b="1" dirty="0">
              <a:latin typeface="微软雅黑" pitchFamily="34" charset="-122"/>
              <a:cs typeface="+mj-cs"/>
            </a:endParaRP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5602" name="_x246964216" descr="EMB00019f1415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142" y="836712"/>
            <a:ext cx="2300610" cy="2667793"/>
          </a:xfrm>
          <a:prstGeom prst="rect">
            <a:avLst/>
          </a:prstGeom>
          <a:noFill/>
        </p:spPr>
      </p:pic>
      <p:pic>
        <p:nvPicPr>
          <p:cNvPr id="25601" name="_x246964856" descr="EMB00019f14155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908720"/>
            <a:ext cx="2176369" cy="2448272"/>
          </a:xfrm>
          <a:prstGeom prst="rect">
            <a:avLst/>
          </a:prstGeom>
          <a:noFill/>
        </p:spPr>
      </p:pic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25605" name="_x246726688" descr="EMB00019f14155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830644"/>
            <a:ext cx="2160240" cy="2670364"/>
          </a:xfrm>
          <a:prstGeom prst="rect">
            <a:avLst/>
          </a:prstGeom>
          <a:noFill/>
        </p:spPr>
      </p:pic>
      <p:pic>
        <p:nvPicPr>
          <p:cNvPr id="25604" name="_x246726848" descr="EMB00019f14155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5451" y="836713"/>
            <a:ext cx="2313053" cy="2376263"/>
          </a:xfrm>
          <a:prstGeom prst="rect">
            <a:avLst/>
          </a:prstGeom>
          <a:noFill/>
        </p:spPr>
      </p:pic>
      <p:pic>
        <p:nvPicPr>
          <p:cNvPr id="25608" name="_x59105792" descr="EMB00019f14155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4" y="4077072"/>
            <a:ext cx="1820385" cy="2448272"/>
          </a:xfrm>
          <a:prstGeom prst="rect">
            <a:avLst/>
          </a:prstGeom>
          <a:noFill/>
        </p:spPr>
      </p:pic>
      <p:pic>
        <p:nvPicPr>
          <p:cNvPr id="25607" name="_x59105952" descr="EMB00019f14155b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1760" y="4005064"/>
            <a:ext cx="2016224" cy="2691585"/>
          </a:xfrm>
          <a:prstGeom prst="rect">
            <a:avLst/>
          </a:prstGeom>
          <a:noFill/>
        </p:spPr>
      </p:pic>
      <p:pic>
        <p:nvPicPr>
          <p:cNvPr id="25611" name="_x246947864" descr="EMB00019f14155e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60032" y="4096176"/>
            <a:ext cx="1944216" cy="2645192"/>
          </a:xfrm>
          <a:prstGeom prst="rect">
            <a:avLst/>
          </a:prstGeom>
          <a:noFill/>
        </p:spPr>
      </p:pic>
      <p:pic>
        <p:nvPicPr>
          <p:cNvPr id="25610" name="_x246949464" descr="EMB00019f14155f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4287844"/>
            <a:ext cx="2181551" cy="23815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85329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직선 연결선 14">
            <a:extLst>
              <a:ext uri="{FF2B5EF4-FFF2-40B4-BE49-F238E27FC236}">
                <a16:creationId xmlns:a16="http://schemas.microsoft.com/office/drawing/2014/main" xmlns="" id="{9BD92FBB-2065-4A68-A292-419448C3F9BE}"/>
              </a:ext>
            </a:extLst>
          </p:cNvPr>
          <p:cNvCxnSpPr>
            <a:cxnSpLocks/>
          </p:cNvCxnSpPr>
          <p:nvPr/>
        </p:nvCxnSpPr>
        <p:spPr>
          <a:xfrm>
            <a:off x="0" y="620713"/>
            <a:ext cx="9144000" cy="0"/>
          </a:xfrm>
          <a:prstGeom prst="line">
            <a:avLst/>
          </a:prstGeom>
          <a:ln w="63500" cmpd="thickThin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2">
            <a:extLst>
              <a:ext uri="{FF2B5EF4-FFF2-40B4-BE49-F238E27FC236}">
                <a16:creationId xmlns:a16="http://schemas.microsoft.com/office/drawing/2014/main" xmlns="" id="{A2EA59EB-697F-4488-99A0-DEB24D4D7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35" y="85725"/>
            <a:ext cx="85522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altLang="ko-KR" sz="2800" b="1" dirty="0" smtClean="0">
                <a:latin typeface="微软雅黑" pitchFamily="34" charset="-122"/>
                <a:cs typeface="+mj-cs"/>
              </a:rPr>
              <a:t>Testing Report sample</a:t>
            </a:r>
            <a:endParaRPr lang="ko-KR" altLang="en-US" sz="2800" b="1" dirty="0">
              <a:latin typeface="微软雅黑" pitchFamily="34" charset="-122"/>
              <a:cs typeface="+mj-cs"/>
            </a:endParaRPr>
          </a:p>
        </p:txBody>
      </p:sp>
      <p:grpSp>
        <p:nvGrpSpPr>
          <p:cNvPr id="2" name="组合 10">
            <a:extLst>
              <a:ext uri="{FF2B5EF4-FFF2-40B4-BE49-F238E27FC236}">
                <a16:creationId xmlns:a16="http://schemas.microsoft.com/office/drawing/2014/main" xmlns="" id="{3C6B637E-BA32-4CF4-BE59-AEE0625FCAEF}"/>
              </a:ext>
            </a:extLst>
          </p:cNvPr>
          <p:cNvGrpSpPr/>
          <p:nvPr/>
        </p:nvGrpSpPr>
        <p:grpSpPr>
          <a:xfrm>
            <a:off x="143000" y="1196753"/>
            <a:ext cx="4320480" cy="936103"/>
            <a:chOff x="3720337" y="3548547"/>
            <a:chExt cx="6652937" cy="1296090"/>
          </a:xfrm>
        </p:grpSpPr>
        <p:sp>
          <p:nvSpPr>
            <p:cNvPr id="18" name="圆角矩形 13">
              <a:extLst>
                <a:ext uri="{FF2B5EF4-FFF2-40B4-BE49-F238E27FC236}">
                  <a16:creationId xmlns:a16="http://schemas.microsoft.com/office/drawing/2014/main" xmlns="" id="{D0EF5D61-1C96-43CD-A705-699DD5931DE2}"/>
                </a:ext>
              </a:extLst>
            </p:cNvPr>
            <p:cNvSpPr/>
            <p:nvPr/>
          </p:nvSpPr>
          <p:spPr bwMode="auto">
            <a:xfrm>
              <a:off x="3720337" y="3548547"/>
              <a:ext cx="6652937" cy="1296090"/>
            </a:xfrm>
            <a:prstGeom prst="roundRect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914400" eaLnBrk="0" hangingPunct="0"/>
              <a:endParaRPr lang="zh-CN" altLang="en-US" sz="2000"/>
            </a:p>
          </p:txBody>
        </p:sp>
        <p:sp>
          <p:nvSpPr>
            <p:cNvPr id="19" name="矩形 21">
              <a:extLst>
                <a:ext uri="{FF2B5EF4-FFF2-40B4-BE49-F238E27FC236}">
                  <a16:creationId xmlns:a16="http://schemas.microsoft.com/office/drawing/2014/main" xmlns="" id="{7E9604E6-5416-4E27-8BD5-C3485AD87E30}"/>
                </a:ext>
              </a:extLst>
            </p:cNvPr>
            <p:cNvSpPr/>
            <p:nvPr/>
          </p:nvSpPr>
          <p:spPr>
            <a:xfrm>
              <a:off x="3783102" y="3867341"/>
              <a:ext cx="6590172" cy="5144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0070C0"/>
                  </a:solidFill>
                  <a:latin typeface="+mn-ea"/>
                  <a:cs typeface="微软雅黑" panose="020B0503020204020204" charset="-122"/>
                  <a:sym typeface="宋体" panose="02010600030101010101" pitchFamily="2" charset="-122"/>
                </a:rPr>
                <a:t>Testing in Philippines</a:t>
              </a:r>
              <a:endParaRPr lang="zh-CN" altLang="en-US" sz="2000" b="1" dirty="0">
                <a:solidFill>
                  <a:srgbClr val="0070C0"/>
                </a:solidFill>
                <a:latin typeface="+mn-ea"/>
                <a:cs typeface="微软雅黑" panose="020B0503020204020204" charset="-122"/>
                <a:sym typeface="宋体" panose="02010600030101010101" pitchFamily="2" charset="-122"/>
              </a:endParaRPr>
            </a:p>
          </p:txBody>
        </p:sp>
      </p:grpSp>
      <p:pic>
        <p:nvPicPr>
          <p:cNvPr id="15" name="그림 1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008" y="2492896"/>
            <a:ext cx="424847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组合 10">
            <a:extLst>
              <a:ext uri="{FF2B5EF4-FFF2-40B4-BE49-F238E27FC236}">
                <a16:creationId xmlns:a16="http://schemas.microsoft.com/office/drawing/2014/main" xmlns="" id="{3C6B637E-BA32-4CF4-BE59-AEE0625FCAEF}"/>
              </a:ext>
            </a:extLst>
          </p:cNvPr>
          <p:cNvGrpSpPr/>
          <p:nvPr/>
        </p:nvGrpSpPr>
        <p:grpSpPr>
          <a:xfrm>
            <a:off x="4679504" y="1196752"/>
            <a:ext cx="4283968" cy="936104"/>
            <a:chOff x="3720337" y="3548547"/>
            <a:chExt cx="6652937" cy="1296090"/>
          </a:xfrm>
        </p:grpSpPr>
        <p:sp>
          <p:nvSpPr>
            <p:cNvPr id="20" name="圆角矩形 13">
              <a:extLst>
                <a:ext uri="{FF2B5EF4-FFF2-40B4-BE49-F238E27FC236}">
                  <a16:creationId xmlns:a16="http://schemas.microsoft.com/office/drawing/2014/main" xmlns="" id="{D0EF5D61-1C96-43CD-A705-699DD5931DE2}"/>
                </a:ext>
              </a:extLst>
            </p:cNvPr>
            <p:cNvSpPr/>
            <p:nvPr/>
          </p:nvSpPr>
          <p:spPr bwMode="auto">
            <a:xfrm>
              <a:off x="3720337" y="3548547"/>
              <a:ext cx="6652937" cy="1296090"/>
            </a:xfrm>
            <a:prstGeom prst="roundRect">
              <a:avLst/>
            </a:prstGeom>
            <a:noFill/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defTabSz="914400" eaLnBrk="0" hangingPunct="0"/>
              <a:endParaRPr lang="zh-CN" altLang="en-US" sz="2000"/>
            </a:p>
          </p:txBody>
        </p:sp>
        <p:sp>
          <p:nvSpPr>
            <p:cNvPr id="21" name="矩形 21">
              <a:extLst>
                <a:ext uri="{FF2B5EF4-FFF2-40B4-BE49-F238E27FC236}">
                  <a16:creationId xmlns:a16="http://schemas.microsoft.com/office/drawing/2014/main" xmlns="" id="{7E9604E6-5416-4E27-8BD5-C3485AD87E30}"/>
                </a:ext>
              </a:extLst>
            </p:cNvPr>
            <p:cNvSpPr/>
            <p:nvPr/>
          </p:nvSpPr>
          <p:spPr>
            <a:xfrm>
              <a:off x="3720337" y="3918858"/>
              <a:ext cx="6590173" cy="5144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2000" b="1" dirty="0" smtClean="0">
                  <a:solidFill>
                    <a:srgbClr val="0070C0"/>
                  </a:solidFill>
                  <a:latin typeface="+mn-ea"/>
                  <a:cs typeface="微软雅黑" panose="020B0503020204020204" charset="-122"/>
                  <a:sym typeface="宋体" panose="02010600030101010101" pitchFamily="2" charset="-122"/>
                </a:rPr>
                <a:t>Testing in Malaysia</a:t>
              </a:r>
              <a:endParaRPr lang="zh-CN" altLang="en-US" sz="2000" b="1" dirty="0">
                <a:solidFill>
                  <a:srgbClr val="0070C0"/>
                </a:solidFill>
                <a:latin typeface="+mn-ea"/>
                <a:cs typeface="微软雅黑" panose="020B0503020204020204" charset="-122"/>
                <a:sym typeface="宋体" panose="02010600030101010101" pitchFamily="2" charset="-122"/>
              </a:endParaRPr>
            </a:p>
          </p:txBody>
        </p:sp>
      </p:grp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4463480" y="5877272"/>
            <a:ext cx="48965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맑은 고딕" pitchFamily="50" charset="-127"/>
                <a:cs typeface="Arial" pitchFamily="34" charset="0"/>
              </a:rPr>
              <a:t>H</a:t>
            </a:r>
            <a:r>
              <a:rPr kumimoji="1" lang="en-US" altLang="zh-CN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맑은 고딕" pitchFamily="50" charset="-127"/>
                <a:cs typeface="Arial" pitchFamily="34" charset="0"/>
              </a:rPr>
              <a:t>orbour</a:t>
            </a:r>
            <a:r>
              <a:rPr kumimoji="1" lang="en-US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맑은 고딕" pitchFamily="50" charset="-127"/>
                <a:cs typeface="Arial" pitchFamily="34" charset="0"/>
              </a:rPr>
              <a:t> City Port </a:t>
            </a:r>
            <a:r>
              <a:rPr kumimoji="1" lang="en-US" altLang="zh-CN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맑은 고딕" pitchFamily="50" charset="-127"/>
                <a:cs typeface="Arial" pitchFamily="34" charset="0"/>
              </a:rPr>
              <a:t>Klang</a:t>
            </a:r>
            <a:r>
              <a:rPr kumimoji="1" lang="en-US" altLang="ko-K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맑은 고딕" pitchFamily="50" charset="-127"/>
                <a:cs typeface="Arial" pitchFamily="34" charset="0"/>
              </a:rPr>
              <a:t> Customs</a:t>
            </a:r>
            <a:endParaRPr kumimoji="1" lang="en-US" altLang="ko-K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zh-CN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맑은 고딕" pitchFamily="50" charset="-127"/>
                <a:cs typeface="Arial" pitchFamily="34" charset="0"/>
              </a:rPr>
              <a:t>Kuah</a:t>
            </a:r>
            <a:r>
              <a:rPr kumimoji="1" lang="en-US" altLang="zh-CN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맑은 고딕" pitchFamily="50" charset="-127"/>
                <a:cs typeface="Arial" pitchFamily="34" charset="0"/>
              </a:rPr>
              <a:t> Jetty </a:t>
            </a:r>
            <a:r>
              <a:rPr kumimoji="1" lang="en-US" altLang="zh-CN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맑은 고딕" pitchFamily="50" charset="-127"/>
                <a:cs typeface="Arial" pitchFamily="34" charset="0"/>
              </a:rPr>
              <a:t>Langkawi</a:t>
            </a:r>
            <a:r>
              <a:rPr kumimoji="1" lang="en-US" altLang="ko-KR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맑은 고딕" pitchFamily="50" charset="-127"/>
                <a:cs typeface="Arial" pitchFamily="34" charset="0"/>
              </a:rPr>
              <a:t> Customs</a:t>
            </a:r>
            <a:endParaRPr kumimoji="1" lang="en-US" altLang="ko-K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-108520" y="5877272"/>
            <a:ext cx="489654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en-US" altLang="ko-KR" dirty="0" err="1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Manilar</a:t>
            </a:r>
            <a:r>
              <a:rPr kumimoji="1" lang="en-US" altLang="ko-KR" dirty="0" smtClean="0">
                <a:latin typeface="Arial" pitchFamily="34" charset="0"/>
                <a:ea typeface="맑은 고딕" pitchFamily="50" charset="-127"/>
                <a:cs typeface="Arial" pitchFamily="34" charset="0"/>
              </a:rPr>
              <a:t> International Airport Immigration</a:t>
            </a:r>
            <a:endParaRPr kumimoji="1" lang="en-US" altLang="ko-KR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굴림" pitchFamily="50" charset="-127"/>
              <a:cs typeface="Arial" pitchFamily="34" charset="0"/>
            </a:endParaRPr>
          </a:p>
        </p:txBody>
      </p:sp>
      <p:pic>
        <p:nvPicPr>
          <p:cNvPr id="23" name="그림 2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1512" y="2492896"/>
            <a:ext cx="4176464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85329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직선 연결선 14">
            <a:extLst>
              <a:ext uri="{FF2B5EF4-FFF2-40B4-BE49-F238E27FC236}">
                <a16:creationId xmlns:a16="http://schemas.microsoft.com/office/drawing/2014/main" xmlns="" id="{9BD92FBB-2065-4A68-A292-419448C3F9BE}"/>
              </a:ext>
            </a:extLst>
          </p:cNvPr>
          <p:cNvCxnSpPr>
            <a:cxnSpLocks/>
          </p:cNvCxnSpPr>
          <p:nvPr/>
        </p:nvCxnSpPr>
        <p:spPr>
          <a:xfrm>
            <a:off x="0" y="620713"/>
            <a:ext cx="9144000" cy="0"/>
          </a:xfrm>
          <a:prstGeom prst="line">
            <a:avLst/>
          </a:prstGeom>
          <a:ln w="63500" cmpd="thickThin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직사각형 12">
            <a:extLst>
              <a:ext uri="{FF2B5EF4-FFF2-40B4-BE49-F238E27FC236}">
                <a16:creationId xmlns:a16="http://schemas.microsoft.com/office/drawing/2014/main" xmlns="" id="{A2EA59EB-697F-4488-99A0-DEB24D4D7A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135" y="85725"/>
            <a:ext cx="85522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altLang="ko-KR" sz="2800" b="1" dirty="0" smtClean="0">
                <a:latin typeface="微软雅黑" pitchFamily="34" charset="-122"/>
                <a:cs typeface="+mj-cs"/>
              </a:rPr>
              <a:t>Certification and Copy right</a:t>
            </a:r>
            <a:endParaRPr lang="ko-KR" altLang="en-US" sz="2800" b="1" dirty="0">
              <a:latin typeface="微软雅黑" pitchFamily="34" charset="-122"/>
              <a:cs typeface="+mj-cs"/>
            </a:endParaRPr>
          </a:p>
        </p:txBody>
      </p:sp>
      <p:sp>
        <p:nvSpPr>
          <p:cNvPr id="11" name="TextBox 4"/>
          <p:cNvSpPr txBox="1">
            <a:spLocks noChangeArrowheads="1"/>
          </p:cNvSpPr>
          <p:nvPr/>
        </p:nvSpPr>
        <p:spPr bwMode="auto">
          <a:xfrm>
            <a:off x="3202309" y="1196743"/>
            <a:ext cx="2881079" cy="863600"/>
          </a:xfrm>
          <a:prstGeom prst="rect">
            <a:avLst/>
          </a:prstGeom>
          <a:noFill/>
          <a:ln w="9525">
            <a:solidFill>
              <a:srgbClr val="0336EF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ko-KR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China Certification</a:t>
            </a:r>
            <a:r>
              <a:rPr lang="ko-KR" altLang="en-US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400" b="1" dirty="0">
              <a:solidFill>
                <a:srgbClr val="0070C0"/>
              </a:solidFill>
              <a:latin typeface="맑은 고딕" pitchFamily="50" charset="-127"/>
              <a:ea typeface="맑은 고딕" pitchFamily="50" charset="-127"/>
            </a:endParaRPr>
          </a:p>
          <a:p>
            <a:pPr algn="ctr"/>
            <a:r>
              <a:rPr lang="en-US" altLang="ko-KR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as “ALPHAEYE” product name (By China Police Lab.)</a:t>
            </a:r>
            <a:endParaRPr lang="ko-KR" altLang="en-US" sz="1400" b="1" dirty="0">
              <a:solidFill>
                <a:srgbClr val="0070C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6335095" y="1196163"/>
            <a:ext cx="2629373" cy="828555"/>
          </a:xfrm>
          <a:prstGeom prst="rect">
            <a:avLst/>
          </a:prstGeom>
          <a:noFill/>
          <a:ln w="9525">
            <a:solidFill>
              <a:srgbClr val="0336E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ko-KR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Gold medal award </a:t>
            </a:r>
          </a:p>
          <a:p>
            <a:pPr algn="ctr"/>
            <a:r>
              <a:rPr lang="en-US" altLang="ko-KR" sz="14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 in 2017 China International Big Data Competition</a:t>
            </a:r>
            <a:endParaRPr lang="en-US" altLang="ko-KR" sz="1400" b="1" dirty="0">
              <a:solidFill>
                <a:srgbClr val="0070C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3" name="Picture 2" descr="C:\Users\진관\Desktop\CN BIZ-2017NOV\제안서\저작권\mmexport15164331072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91721" y="2493730"/>
            <a:ext cx="2644775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143670" y="1196163"/>
            <a:ext cx="2842558" cy="864323"/>
          </a:xfrm>
          <a:prstGeom prst="rect">
            <a:avLst/>
          </a:prstGeom>
          <a:noFill/>
          <a:ln w="9525">
            <a:solidFill>
              <a:srgbClr val="0336E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ko-KR" sz="16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Patent FOR VI algorithm in Korea</a:t>
            </a:r>
          </a:p>
          <a:p>
            <a:pPr algn="ctr"/>
            <a:r>
              <a:rPr lang="en-US" altLang="ko-KR" sz="1600" b="1" dirty="0" smtClean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(Co-applicant with ELSYS)</a:t>
            </a:r>
            <a:endParaRPr lang="en-US" altLang="ko-KR" sz="1600" b="1" dirty="0">
              <a:solidFill>
                <a:srgbClr val="0070C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383" y="2420705"/>
            <a:ext cx="2447925" cy="387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338" y="2492649"/>
            <a:ext cx="2609863" cy="3745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085329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Line 17"/>
          <p:cNvSpPr>
            <a:spLocks noChangeShapeType="1"/>
          </p:cNvSpPr>
          <p:nvPr/>
        </p:nvSpPr>
        <p:spPr bwMode="auto">
          <a:xfrm>
            <a:off x="8568" y="980728"/>
            <a:ext cx="8523872" cy="0"/>
          </a:xfrm>
          <a:prstGeom prst="line">
            <a:avLst/>
          </a:prstGeom>
          <a:noFill/>
          <a:ln w="15875">
            <a:solidFill>
              <a:srgbClr val="003366"/>
            </a:solidFill>
            <a:round/>
            <a:headEnd/>
            <a:tailEnd/>
          </a:ln>
        </p:spPr>
        <p:txBody>
          <a:bodyPr wrap="none" lIns="18000" tIns="82800" rIns="18000" anchor="ctr"/>
          <a:lstStyle/>
          <a:p>
            <a:endParaRPr lang="ko-KR" altLang="en-US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2437616" y="260648"/>
            <a:ext cx="5158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Comparison of Profiling method</a:t>
            </a:r>
            <a:endParaRPr lang="ko-KR" alt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" name="Picture 6" descr="LB_circle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340768"/>
            <a:ext cx="1579563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7" descr="YG_circle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8246" y="3333030"/>
            <a:ext cx="1606550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8" descr="RY_circle0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8359" y="2276872"/>
            <a:ext cx="1877931" cy="1879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Text Box 12"/>
          <p:cNvSpPr txBox="1">
            <a:spLocks noChangeArrowheads="1"/>
          </p:cNvSpPr>
          <p:nvPr/>
        </p:nvSpPr>
        <p:spPr bwMode="auto">
          <a:xfrm>
            <a:off x="5091077" y="1805335"/>
            <a:ext cx="1281123" cy="61555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latinLnBrk="0" hangingPunct="0"/>
            <a:r>
              <a:rPr lang="en-US" altLang="ko-KR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ko-KR" sz="16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Profiler’s</a:t>
            </a:r>
          </a:p>
          <a:p>
            <a:pPr algn="ctr" eaLnBrk="0" latinLnBrk="0" hangingPunct="0"/>
            <a:r>
              <a:rPr lang="en-US" altLang="ko-KR" sz="1600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Function</a:t>
            </a:r>
          </a:p>
        </p:txBody>
      </p:sp>
      <p:cxnSp>
        <p:nvCxnSpPr>
          <p:cNvPr id="77" name="직선 연결선 76"/>
          <p:cNvCxnSpPr/>
          <p:nvPr/>
        </p:nvCxnSpPr>
        <p:spPr>
          <a:xfrm>
            <a:off x="1475656" y="3216969"/>
            <a:ext cx="0" cy="17241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77"/>
          <p:cNvCxnSpPr/>
          <p:nvPr/>
        </p:nvCxnSpPr>
        <p:spPr>
          <a:xfrm>
            <a:off x="1475656" y="1268760"/>
            <a:ext cx="0" cy="136815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 Box 12"/>
          <p:cNvSpPr txBox="1">
            <a:spLocks noChangeArrowheads="1"/>
          </p:cNvSpPr>
          <p:nvPr/>
        </p:nvSpPr>
        <p:spPr bwMode="auto">
          <a:xfrm>
            <a:off x="7308304" y="2885455"/>
            <a:ext cx="1571625" cy="8771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 sz="1700" b="1" dirty="0" smtClean="0">
                <a:latin typeface="Times New Roman" pitchFamily="18" charset="0"/>
                <a:cs typeface="Times New Roman" pitchFamily="18" charset="0"/>
              </a:rPr>
              <a:t>Advanced profiling method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619672" y="1628800"/>
            <a:ext cx="26436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Detecting by human naked eye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Subjective judgment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High operation cost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American method(SPOT)</a:t>
            </a:r>
            <a:endParaRPr lang="ko-KR" alt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619672" y="3645024"/>
            <a:ext cx="324036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 Detecting by Psycho-physiological </a:t>
            </a:r>
          </a:p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   parameters by CCTV’s video image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 Objective judgment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 Low operation cost</a:t>
            </a:r>
          </a:p>
          <a:p>
            <a:pPr>
              <a:buFont typeface="Arial" pitchFamily="34" charset="0"/>
              <a:buChar char="•"/>
            </a:pP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 VIBRASYSTEM</a:t>
            </a:r>
            <a:r>
              <a:rPr lang="ko-KR" altLang="en-US" sz="1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endParaRPr lang="ko-KR" altLang="en-US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5" name="Picture 30" descr="2"/>
          <p:cNvPicPr>
            <a:picLocks noChangeAspect="1" noChangeArrowheads="1"/>
          </p:cNvPicPr>
          <p:nvPr/>
        </p:nvPicPr>
        <p:blipFill>
          <a:blip r:embed="rId5" cstate="print"/>
          <a:srcRect l="21086" t="19972" b="16505"/>
          <a:stretch>
            <a:fillRect/>
          </a:stretch>
        </p:blipFill>
        <p:spPr bwMode="auto">
          <a:xfrm>
            <a:off x="6804248" y="2132856"/>
            <a:ext cx="28803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" name="Rectangle 15"/>
          <p:cNvSpPr>
            <a:spLocks noChangeArrowheads="1"/>
          </p:cNvSpPr>
          <p:nvPr/>
        </p:nvSpPr>
        <p:spPr bwMode="gray">
          <a:xfrm>
            <a:off x="4945150" y="3839336"/>
            <a:ext cx="1643074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latinLnBrk="0" hangingPunct="0"/>
            <a:r>
              <a:rPr lang="en-US" altLang="ko-KR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VIBRA</a:t>
            </a:r>
          </a:p>
          <a:p>
            <a:pPr algn="ctr" eaLnBrk="0" latinLnBrk="0" hangingPunct="0"/>
            <a:r>
              <a:rPr lang="en-US" altLang="ko-KR" b="1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</a:p>
        </p:txBody>
      </p:sp>
      <p:sp>
        <p:nvSpPr>
          <p:cNvPr id="27" name="모서리가 둥근 직사각형 26"/>
          <p:cNvSpPr/>
          <p:nvPr/>
        </p:nvSpPr>
        <p:spPr>
          <a:xfrm>
            <a:off x="179512" y="1844824"/>
            <a:ext cx="1224136" cy="360040"/>
          </a:xfrm>
          <a:prstGeom prst="roundRect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solidFill>
                  <a:schemeClr val="tx1"/>
                </a:solidFill>
              </a:rPr>
              <a:t>As is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28" name="모서리가 둥근 직사각형 27"/>
          <p:cNvSpPr/>
          <p:nvPr/>
        </p:nvSpPr>
        <p:spPr>
          <a:xfrm>
            <a:off x="2123728" y="1196752"/>
            <a:ext cx="2016224" cy="3600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/>
              <a:t>Naked eye profiling</a:t>
            </a:r>
            <a:endParaRPr lang="ko-KR" altLang="en-US" sz="1400" b="1" dirty="0"/>
          </a:p>
        </p:txBody>
      </p:sp>
      <p:sp>
        <p:nvSpPr>
          <p:cNvPr id="29" name="모서리가 둥근 직사각형 28"/>
          <p:cNvSpPr/>
          <p:nvPr/>
        </p:nvSpPr>
        <p:spPr>
          <a:xfrm>
            <a:off x="1979712" y="3140968"/>
            <a:ext cx="2376264" cy="360040"/>
          </a:xfrm>
          <a:prstGeom prst="roundRect">
            <a:avLst/>
          </a:prstGeom>
          <a:solidFill>
            <a:schemeClr val="accent2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smtClean="0"/>
              <a:t>Technical Profiling</a:t>
            </a:r>
            <a:endParaRPr lang="ko-KR" altLang="en-US" sz="1600" b="1" dirty="0"/>
          </a:p>
        </p:txBody>
      </p:sp>
      <p:sp>
        <p:nvSpPr>
          <p:cNvPr id="37" name="모서리가 둥근 직사각형 36"/>
          <p:cNvSpPr/>
          <p:nvPr/>
        </p:nvSpPr>
        <p:spPr>
          <a:xfrm>
            <a:off x="179512" y="3933056"/>
            <a:ext cx="1224136" cy="360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/>
              <a:t>To be</a:t>
            </a:r>
            <a:endParaRPr lang="ko-KR" altLang="en-US" b="1" dirty="0"/>
          </a:p>
        </p:txBody>
      </p:sp>
      <p:sp>
        <p:nvSpPr>
          <p:cNvPr id="38" name="직사각형 37"/>
          <p:cNvSpPr/>
          <p:nvPr/>
        </p:nvSpPr>
        <p:spPr>
          <a:xfrm>
            <a:off x="1619672" y="1628800"/>
            <a:ext cx="2952328" cy="93610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직사각형 39"/>
          <p:cNvSpPr/>
          <p:nvPr/>
        </p:nvSpPr>
        <p:spPr>
          <a:xfrm>
            <a:off x="1619672" y="3573016"/>
            <a:ext cx="3168352" cy="12961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3" name="직선 화살표 연결선 42"/>
          <p:cNvCxnSpPr/>
          <p:nvPr/>
        </p:nvCxnSpPr>
        <p:spPr>
          <a:xfrm>
            <a:off x="4572000" y="2132856"/>
            <a:ext cx="432048" cy="0"/>
          </a:xfrm>
          <a:prstGeom prst="straightConnector1">
            <a:avLst/>
          </a:prstGeom>
          <a:ln w="63500">
            <a:solidFill>
              <a:schemeClr val="accent1">
                <a:shade val="95000"/>
                <a:satMod val="105000"/>
                <a:alpha val="37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직사각형 2"/>
          <p:cNvSpPr>
            <a:spLocks noChangeArrowheads="1"/>
          </p:cNvSpPr>
          <p:nvPr/>
        </p:nvSpPr>
        <p:spPr bwMode="auto">
          <a:xfrm>
            <a:off x="216024" y="5373216"/>
            <a:ext cx="4932040" cy="100811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The profiling method will be changed in a near future from American’s SPOT method to VIBRASYSTEM’s technical profiling method, which requires the low operation cost</a:t>
            </a:r>
            <a:r>
              <a:rPr lang="ko-KR" altLang="en-US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ko-KR" sz="1200" dirty="0" smtClean="0">
                <a:latin typeface="Arial" pitchFamily="34" charset="0"/>
                <a:cs typeface="Arial" pitchFamily="34" charset="0"/>
              </a:rPr>
              <a:t>and provides the objective judgment.</a:t>
            </a:r>
          </a:p>
        </p:txBody>
      </p:sp>
      <p:sp>
        <p:nvSpPr>
          <p:cNvPr id="58" name="Line 17"/>
          <p:cNvSpPr>
            <a:spLocks noChangeShapeType="1"/>
          </p:cNvSpPr>
          <p:nvPr/>
        </p:nvSpPr>
        <p:spPr bwMode="auto">
          <a:xfrm>
            <a:off x="251520" y="5301208"/>
            <a:ext cx="8523872" cy="0"/>
          </a:xfrm>
          <a:prstGeom prst="line">
            <a:avLst/>
          </a:prstGeom>
          <a:noFill/>
          <a:ln w="15875">
            <a:solidFill>
              <a:srgbClr val="003366"/>
            </a:solidFill>
            <a:prstDash val="lgDashDot"/>
            <a:round/>
            <a:headEnd/>
            <a:tailEnd/>
          </a:ln>
        </p:spPr>
        <p:txBody>
          <a:bodyPr wrap="none" lIns="18000" tIns="82800" rIns="18000" anchor="ctr"/>
          <a:lstStyle/>
          <a:p>
            <a:endParaRPr lang="ko-KR" altLang="en-US" b="1" dirty="0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5256584" y="5445224"/>
            <a:ext cx="39959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1" lang="en-US" altLang="ko-K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FuturisLightC"/>
                <a:cs typeface="Times New Roman" pitchFamily="18" charset="0"/>
              </a:rPr>
              <a:t> Reference</a:t>
            </a:r>
            <a:r>
              <a:rPr kumimoji="1" lang="ko-KR" alt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FuturisLightC"/>
                <a:cs typeface="Times New Roman" pitchFamily="18" charset="0"/>
              </a:rPr>
              <a:t> </a:t>
            </a:r>
            <a:r>
              <a:rPr kumimoji="1" lang="en-US" altLang="ko-K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FuturisLightC"/>
                <a:cs typeface="Times New Roman" pitchFamily="18" charset="0"/>
              </a:rPr>
              <a:t>:</a:t>
            </a:r>
          </a:p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1" lang="en-US" altLang="ko-K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맑은 고딕" pitchFamily="50" charset="-127"/>
                <a:ea typeface="FuturisLightC"/>
                <a:cs typeface="Times New Roman" pitchFamily="18" charset="0"/>
              </a:rPr>
              <a:t>United States Government Accountability Office, AVIATION SECURITY: TSA Should Limit Future </a:t>
            </a:r>
            <a:r>
              <a:rPr kumimoji="1" lang="en-US" altLang="ko-K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FuturisLightC"/>
                <a:cs typeface="Times New Roman" pitchFamily="18" charset="0"/>
              </a:rPr>
              <a:t> Funding for Behavior Detection Activities, GAO-14-159, November 2013.</a:t>
            </a:r>
            <a:r>
              <a:rPr kumimoji="1" lang="en-US" altLang="ko-KR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</a:p>
        </p:txBody>
      </p:sp>
      <p:grpSp>
        <p:nvGrpSpPr>
          <p:cNvPr id="39" name="그룹 38"/>
          <p:cNvGrpSpPr/>
          <p:nvPr/>
        </p:nvGrpSpPr>
        <p:grpSpPr>
          <a:xfrm>
            <a:off x="107504" y="116632"/>
            <a:ext cx="1982024" cy="693860"/>
            <a:chOff x="179512" y="116632"/>
            <a:chExt cx="1982024" cy="693860"/>
          </a:xfrm>
        </p:grpSpPr>
        <p:grpSp>
          <p:nvGrpSpPr>
            <p:cNvPr id="41" name="그룹 24"/>
            <p:cNvGrpSpPr/>
            <p:nvPr/>
          </p:nvGrpSpPr>
          <p:grpSpPr>
            <a:xfrm>
              <a:off x="179512" y="116632"/>
              <a:ext cx="1982024" cy="693860"/>
              <a:chOff x="285720" y="142852"/>
              <a:chExt cx="2500330" cy="933650"/>
            </a:xfrm>
          </p:grpSpPr>
          <p:pic>
            <p:nvPicPr>
              <p:cNvPr id="44" name="그림 43" descr="감시005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071538" y="142852"/>
                <a:ext cx="928694" cy="892727"/>
              </a:xfrm>
              <a:prstGeom prst="rect">
                <a:avLst/>
              </a:prstGeom>
            </p:spPr>
          </p:pic>
          <p:pic>
            <p:nvPicPr>
              <p:cNvPr id="45" name="그림 44" descr="감시004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973179" y="178323"/>
                <a:ext cx="779646" cy="859678"/>
              </a:xfrm>
              <a:prstGeom prst="rect">
                <a:avLst/>
              </a:prstGeom>
            </p:spPr>
          </p:pic>
          <p:pic>
            <p:nvPicPr>
              <p:cNvPr id="46" name="그림 45" descr="감시008.jp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85720" y="178323"/>
                <a:ext cx="785818" cy="854226"/>
              </a:xfrm>
              <a:prstGeom prst="rect">
                <a:avLst/>
              </a:prstGeom>
            </p:spPr>
          </p:pic>
          <p:sp>
            <p:nvSpPr>
              <p:cNvPr id="47" name="직사각형 46"/>
              <p:cNvSpPr/>
              <p:nvPr/>
            </p:nvSpPr>
            <p:spPr>
              <a:xfrm>
                <a:off x="357158" y="249760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8" name="직사각형 47"/>
              <p:cNvSpPr/>
              <p:nvPr/>
            </p:nvSpPr>
            <p:spPr>
              <a:xfrm>
                <a:off x="1174986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직사각형 48"/>
              <p:cNvSpPr/>
              <p:nvPr/>
            </p:nvSpPr>
            <p:spPr>
              <a:xfrm>
                <a:off x="2032242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42" name="그림 41" descr="profiling 005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19672" y="279698"/>
              <a:ext cx="511271" cy="5040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39552" y="2348880"/>
            <a:ext cx="85689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0" b="1" dirty="0" smtClean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Monitoring System</a:t>
            </a:r>
            <a:r>
              <a:rPr lang="ko-KR" altLang="en-US" sz="4000" b="1" dirty="0" smtClean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 </a:t>
            </a:r>
            <a:r>
              <a:rPr lang="en-US" altLang="ko-KR" sz="4000" b="1" dirty="0" smtClean="0">
                <a:latin typeface="맑은 고딕" pitchFamily="50" charset="-127"/>
                <a:ea typeface="맑은 고딕" pitchFamily="50" charset="-127"/>
                <a:cs typeface="Times New Roman" pitchFamily="18" charset="0"/>
              </a:rPr>
              <a:t>Introduction </a:t>
            </a:r>
          </a:p>
        </p:txBody>
      </p:sp>
      <p:grpSp>
        <p:nvGrpSpPr>
          <p:cNvPr id="2" name="그룹 17"/>
          <p:cNvGrpSpPr/>
          <p:nvPr/>
        </p:nvGrpSpPr>
        <p:grpSpPr>
          <a:xfrm>
            <a:off x="179512" y="116632"/>
            <a:ext cx="1982024" cy="693860"/>
            <a:chOff x="285720" y="142852"/>
            <a:chExt cx="2500330" cy="933650"/>
          </a:xfrm>
        </p:grpSpPr>
        <p:pic>
          <p:nvPicPr>
            <p:cNvPr id="23" name="그림 22" descr="감시005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1538" y="142852"/>
              <a:ext cx="928694" cy="892727"/>
            </a:xfrm>
            <a:prstGeom prst="rect">
              <a:avLst/>
            </a:prstGeom>
          </p:spPr>
        </p:pic>
        <p:pic>
          <p:nvPicPr>
            <p:cNvPr id="25" name="그림 24" descr="감시00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73179" y="178323"/>
              <a:ext cx="779646" cy="859678"/>
            </a:xfrm>
            <a:prstGeom prst="rect">
              <a:avLst/>
            </a:prstGeom>
          </p:spPr>
        </p:pic>
        <p:pic>
          <p:nvPicPr>
            <p:cNvPr id="26" name="그림 25" descr="감시008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5720" y="178323"/>
              <a:ext cx="785818" cy="854226"/>
            </a:xfrm>
            <a:prstGeom prst="rect">
              <a:avLst/>
            </a:prstGeom>
          </p:spPr>
        </p:pic>
        <p:sp>
          <p:nvSpPr>
            <p:cNvPr id="27" name="직사각형 26"/>
            <p:cNvSpPr/>
            <p:nvPr/>
          </p:nvSpPr>
          <p:spPr>
            <a:xfrm>
              <a:off x="357158" y="249760"/>
              <a:ext cx="753808" cy="82674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1174986" y="249761"/>
              <a:ext cx="753808" cy="82674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2032242" y="249761"/>
              <a:ext cx="753808" cy="82674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8568" y="980728"/>
            <a:ext cx="8523872" cy="0"/>
          </a:xfrm>
          <a:prstGeom prst="line">
            <a:avLst/>
          </a:prstGeom>
          <a:noFill/>
          <a:ln w="15875">
            <a:solidFill>
              <a:srgbClr val="003366"/>
            </a:solidFill>
            <a:round/>
            <a:headEnd/>
            <a:tailEnd/>
          </a:ln>
        </p:spPr>
        <p:txBody>
          <a:bodyPr wrap="none" lIns="18000" tIns="82800" rIns="18000" anchor="ctr"/>
          <a:lstStyle/>
          <a:p>
            <a:endParaRPr lang="ko-KR" alt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627784" y="313492"/>
            <a:ext cx="5206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Monitoring system</a:t>
            </a:r>
            <a:r>
              <a:rPr lang="en-US" altLang="ko-KR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4" name="Line 17"/>
          <p:cNvSpPr>
            <a:spLocks noChangeShapeType="1"/>
          </p:cNvSpPr>
          <p:nvPr/>
        </p:nvSpPr>
        <p:spPr bwMode="auto">
          <a:xfrm>
            <a:off x="8568" y="980728"/>
            <a:ext cx="8523872" cy="0"/>
          </a:xfrm>
          <a:prstGeom prst="line">
            <a:avLst/>
          </a:prstGeom>
          <a:noFill/>
          <a:ln w="15875">
            <a:solidFill>
              <a:srgbClr val="003366"/>
            </a:solidFill>
            <a:round/>
            <a:headEnd/>
            <a:tailEnd/>
          </a:ln>
        </p:spPr>
        <p:txBody>
          <a:bodyPr wrap="none" lIns="18000" tIns="82800" rIns="18000" anchor="ctr"/>
          <a:lstStyle/>
          <a:p>
            <a:endParaRPr lang="ko-KR" altLang="en-US" b="1" dirty="0"/>
          </a:p>
        </p:txBody>
      </p:sp>
      <p:grpSp>
        <p:nvGrpSpPr>
          <p:cNvPr id="3" name="그룹 22"/>
          <p:cNvGrpSpPr/>
          <p:nvPr/>
        </p:nvGrpSpPr>
        <p:grpSpPr>
          <a:xfrm>
            <a:off x="179512" y="116632"/>
            <a:ext cx="1982024" cy="693860"/>
            <a:chOff x="179512" y="116632"/>
            <a:chExt cx="1982024" cy="693860"/>
          </a:xfrm>
        </p:grpSpPr>
        <p:grpSp>
          <p:nvGrpSpPr>
            <p:cNvPr id="4" name="그룹 24"/>
            <p:cNvGrpSpPr/>
            <p:nvPr/>
          </p:nvGrpSpPr>
          <p:grpSpPr>
            <a:xfrm>
              <a:off x="179512" y="116632"/>
              <a:ext cx="1982024" cy="693860"/>
              <a:chOff x="285720" y="142852"/>
              <a:chExt cx="2500330" cy="933650"/>
            </a:xfrm>
          </p:grpSpPr>
          <p:pic>
            <p:nvPicPr>
              <p:cNvPr id="26" name="그림 25" descr="감시005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071538" y="142852"/>
                <a:ext cx="928694" cy="892727"/>
              </a:xfrm>
              <a:prstGeom prst="rect">
                <a:avLst/>
              </a:prstGeom>
            </p:spPr>
          </p:pic>
          <p:pic>
            <p:nvPicPr>
              <p:cNvPr id="27" name="그림 26" descr="감시004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973179" y="178323"/>
                <a:ext cx="779646" cy="859678"/>
              </a:xfrm>
              <a:prstGeom prst="rect">
                <a:avLst/>
              </a:prstGeom>
            </p:spPr>
          </p:pic>
          <p:pic>
            <p:nvPicPr>
              <p:cNvPr id="28" name="그림 27" descr="감시008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85720" y="178323"/>
                <a:ext cx="785818" cy="854226"/>
              </a:xfrm>
              <a:prstGeom prst="rect">
                <a:avLst/>
              </a:prstGeom>
            </p:spPr>
          </p:pic>
          <p:sp>
            <p:nvSpPr>
              <p:cNvPr id="29" name="직사각형 28"/>
              <p:cNvSpPr/>
              <p:nvPr/>
            </p:nvSpPr>
            <p:spPr>
              <a:xfrm>
                <a:off x="357158" y="249760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1174986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2032242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25" name="그림 24" descr="profiling 005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9672" y="279698"/>
              <a:ext cx="511271" cy="504056"/>
            </a:xfrm>
            <a:prstGeom prst="rect">
              <a:avLst/>
            </a:prstGeom>
          </p:spPr>
        </p:pic>
      </p:grpSp>
      <p:sp>
        <p:nvSpPr>
          <p:cNvPr id="32" name="AutoShape 83"/>
          <p:cNvSpPr>
            <a:spLocks noChangeArrowheads="1"/>
          </p:cNvSpPr>
          <p:nvPr/>
        </p:nvSpPr>
        <p:spPr bwMode="auto">
          <a:xfrm>
            <a:off x="2271155" y="2313239"/>
            <a:ext cx="2948570" cy="3825771"/>
          </a:xfrm>
          <a:prstGeom prst="roundRect">
            <a:avLst>
              <a:gd name="adj" fmla="val 2111"/>
            </a:avLst>
          </a:prstGeom>
          <a:gradFill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19050" algn="ctr">
            <a:gradFill>
              <a:gsLst>
                <a:gs pos="0">
                  <a:srgbClr val="003C86"/>
                </a:gs>
                <a:gs pos="50000">
                  <a:srgbClr val="0A6BC4"/>
                </a:gs>
                <a:gs pos="100000">
                  <a:srgbClr val="07428B"/>
                </a:gs>
              </a:gsLst>
              <a:lin ang="2700000" scaled="0"/>
            </a:gra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buClr>
                <a:schemeClr val="tx1"/>
              </a:buClr>
              <a:buSzPts val="1200"/>
              <a:defRPr/>
            </a:pPr>
            <a:r>
              <a:rPr lang="ko-KR" altLang="en-US" sz="1200"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2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3" name="AutoShape 83"/>
          <p:cNvSpPr>
            <a:spLocks noChangeArrowheads="1"/>
          </p:cNvSpPr>
          <p:nvPr/>
        </p:nvSpPr>
        <p:spPr bwMode="auto">
          <a:xfrm>
            <a:off x="6720496" y="2313240"/>
            <a:ext cx="2171984" cy="3996080"/>
          </a:xfrm>
          <a:prstGeom prst="roundRect">
            <a:avLst>
              <a:gd name="adj" fmla="val 2111"/>
            </a:avLst>
          </a:prstGeom>
          <a:gradFill>
            <a:gsLst>
              <a:gs pos="5000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5400000" scaled="0"/>
          </a:gradFill>
          <a:ln w="19050" algn="ctr">
            <a:gradFill>
              <a:gsLst>
                <a:gs pos="0">
                  <a:srgbClr val="003C86"/>
                </a:gs>
                <a:gs pos="50000">
                  <a:srgbClr val="0A6BC4"/>
                </a:gs>
                <a:gs pos="100000">
                  <a:srgbClr val="07428B"/>
                </a:gs>
              </a:gsLst>
              <a:lin ang="2700000" scaled="0"/>
            </a:gradFill>
            <a:round/>
            <a:headEnd/>
            <a:tailEnd/>
          </a:ln>
          <a:effectLst/>
        </p:spPr>
        <p:txBody>
          <a:bodyPr lIns="0" tIns="0" rIns="0" bIns="0" anchor="ctr"/>
          <a:lstStyle/>
          <a:p>
            <a:pPr algn="ctr">
              <a:buClr>
                <a:schemeClr val="tx1"/>
              </a:buClr>
              <a:buSzPts val="1200"/>
              <a:defRPr/>
            </a:pPr>
            <a:r>
              <a:rPr lang="ko-KR" altLang="en-US" sz="1200"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2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4" name="직사각형 64"/>
          <p:cNvSpPr>
            <a:spLocks noChangeArrowheads="1"/>
          </p:cNvSpPr>
          <p:nvPr/>
        </p:nvSpPr>
        <p:spPr bwMode="auto">
          <a:xfrm>
            <a:off x="7915275" y="5861745"/>
            <a:ext cx="8985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CCTV #12</a:t>
            </a:r>
          </a:p>
        </p:txBody>
      </p:sp>
      <p:sp>
        <p:nvSpPr>
          <p:cNvPr id="35" name="직사각형 68"/>
          <p:cNvSpPr>
            <a:spLocks noChangeArrowheads="1"/>
          </p:cNvSpPr>
          <p:nvPr/>
        </p:nvSpPr>
        <p:spPr bwMode="auto">
          <a:xfrm>
            <a:off x="7948613" y="3845620"/>
            <a:ext cx="8096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CCTV #6</a:t>
            </a:r>
          </a:p>
        </p:txBody>
      </p:sp>
      <p:pic>
        <p:nvPicPr>
          <p:cNvPr id="36" name="Picture 41" descr="Logitec QuickCam Express_highres 09-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77213" y="2418457"/>
            <a:ext cx="220662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직사각형 71"/>
          <p:cNvSpPr>
            <a:spLocks noChangeArrowheads="1"/>
          </p:cNvSpPr>
          <p:nvPr/>
        </p:nvSpPr>
        <p:spPr bwMode="auto">
          <a:xfrm>
            <a:off x="7948613" y="2693095"/>
            <a:ext cx="8096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 dirty="0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CCTV #1</a:t>
            </a:r>
          </a:p>
        </p:txBody>
      </p:sp>
      <p:grpSp>
        <p:nvGrpSpPr>
          <p:cNvPr id="38" name="그룹 66"/>
          <p:cNvGrpSpPr>
            <a:grpSpLocks/>
          </p:cNvGrpSpPr>
          <p:nvPr/>
        </p:nvGrpSpPr>
        <p:grpSpPr bwMode="auto">
          <a:xfrm>
            <a:off x="506413" y="2791520"/>
            <a:ext cx="827087" cy="828675"/>
            <a:chOff x="4211960" y="4355502"/>
            <a:chExt cx="828000" cy="827998"/>
          </a:xfrm>
        </p:grpSpPr>
        <p:sp>
          <p:nvSpPr>
            <p:cNvPr id="39" name="타원 38"/>
            <p:cNvSpPr/>
            <p:nvPr/>
          </p:nvSpPr>
          <p:spPr bwMode="auto">
            <a:xfrm>
              <a:off x="4211960" y="4355502"/>
              <a:ext cx="828000" cy="827998"/>
            </a:xfrm>
            <a:prstGeom prst="ellipse">
              <a:avLst/>
            </a:prstGeom>
            <a:solidFill>
              <a:srgbClr val="FFFFFF"/>
            </a:solidFill>
            <a:ln w="12700" algn="ctr">
              <a:noFill/>
              <a:round/>
              <a:headEnd/>
              <a:tailE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§"/>
                <a:defRPr/>
              </a:pPr>
              <a:endParaRPr kumimoji="0" lang="ko-KR" altLang="en-US" sz="1200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0" name="타원 39"/>
            <p:cNvSpPr/>
            <p:nvPr/>
          </p:nvSpPr>
          <p:spPr bwMode="auto">
            <a:xfrm>
              <a:off x="4270762" y="4414191"/>
              <a:ext cx="710396" cy="710619"/>
            </a:xfrm>
            <a:prstGeom prst="ellipse">
              <a:avLst/>
            </a:prstGeom>
            <a:gradFill>
              <a:gsLst>
                <a:gs pos="100000">
                  <a:srgbClr val="FFFFFF">
                    <a:lumMod val="75000"/>
                  </a:srgbClr>
                </a:gs>
                <a:gs pos="50000">
                  <a:srgbClr val="FFFFFF">
                    <a:lumMod val="50000"/>
                  </a:srgbClr>
                </a:gs>
                <a:gs pos="0">
                  <a:srgbClr val="FFFFFF">
                    <a:lumMod val="75000"/>
                  </a:srgbClr>
                </a:gs>
              </a:gsLst>
              <a:lin ang="16200000" scaled="1"/>
            </a:gradFill>
            <a:ln w="12700" algn="ctr">
              <a:noFill/>
              <a:round/>
              <a:headEnd/>
              <a:tailEnd/>
            </a:ln>
            <a:effectLst/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§"/>
                <a:defRPr/>
              </a:pPr>
              <a:endParaRPr kumimoji="0" lang="ko-KR" altLang="en-US" sz="1200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41" name="타원 40"/>
            <p:cNvSpPr/>
            <p:nvPr/>
          </p:nvSpPr>
          <p:spPr bwMode="auto">
            <a:xfrm>
              <a:off x="4307315" y="4450674"/>
              <a:ext cx="637290" cy="637654"/>
            </a:xfrm>
            <a:prstGeom prst="ellipse">
              <a:avLst/>
            </a:prstGeom>
            <a:solidFill>
              <a:schemeClr val="bg1"/>
            </a:solidFill>
            <a:ln w="12700" algn="ctr">
              <a:noFill/>
              <a:round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§"/>
                <a:defRPr/>
              </a:pPr>
              <a:endParaRPr kumimoji="0" lang="ko-KR" altLang="en-US" sz="1200" ker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pic>
        <p:nvPicPr>
          <p:cNvPr id="42" name="Picture 14" descr="C:\Working\90000_곰탱이개인\비주얼_PNG\5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78138" y="4690170"/>
            <a:ext cx="1038225" cy="6238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43" name="직사각형 78"/>
          <p:cNvSpPr>
            <a:spLocks noChangeArrowheads="1"/>
          </p:cNvSpPr>
          <p:nvPr/>
        </p:nvSpPr>
        <p:spPr bwMode="auto">
          <a:xfrm>
            <a:off x="2767013" y="4339332"/>
            <a:ext cx="19344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latin typeface="맑은 고딕" pitchFamily="50" charset="-127"/>
                <a:ea typeface="맑은 고딕" pitchFamily="50" charset="-127"/>
              </a:rPr>
              <a:t>Data acquisition system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45" name="Picture 14" descr="C:\Working\90000_곰탱이개인\비주얼_PNG\5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78138" y="2893120"/>
            <a:ext cx="1038225" cy="62388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5" name="직사각형 80"/>
          <p:cNvSpPr>
            <a:spLocks noChangeArrowheads="1"/>
          </p:cNvSpPr>
          <p:nvPr/>
        </p:nvSpPr>
        <p:spPr bwMode="auto">
          <a:xfrm>
            <a:off x="2782888" y="2539107"/>
            <a:ext cx="157196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 dirty="0" smtClean="0">
                <a:latin typeface="맑은 고딕" pitchFamily="50" charset="-127"/>
                <a:ea typeface="맑은 고딕" pitchFamily="50" charset="-127"/>
              </a:rPr>
              <a:t>Monitoring system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57" name="직선 연결선 575"/>
          <p:cNvCxnSpPr>
            <a:cxnSpLocks noChangeShapeType="1"/>
            <a:stCxn id="69" idx="1"/>
          </p:cNvCxnSpPr>
          <p:nvPr/>
        </p:nvCxnSpPr>
        <p:spPr bwMode="auto">
          <a:xfrm rot="5400000" flipH="1" flipV="1">
            <a:off x="6469856" y="2162076"/>
            <a:ext cx="1317625" cy="2071688"/>
          </a:xfrm>
          <a:prstGeom prst="bentConnector2">
            <a:avLst/>
          </a:prstGeom>
          <a:noFill/>
          <a:ln w="3175" algn="ctr">
            <a:solidFill>
              <a:srgbClr val="FF0000"/>
            </a:solidFill>
            <a:prstDash val="dash"/>
            <a:round/>
            <a:headEnd type="triangle" w="med" len="med"/>
            <a:tailEnd/>
          </a:ln>
        </p:spPr>
      </p:cxnSp>
      <p:cxnSp>
        <p:nvCxnSpPr>
          <p:cNvPr id="58" name="직선 연결선 575"/>
          <p:cNvCxnSpPr>
            <a:cxnSpLocks noChangeShapeType="1"/>
            <a:stCxn id="91" idx="3"/>
          </p:cNvCxnSpPr>
          <p:nvPr/>
        </p:nvCxnSpPr>
        <p:spPr bwMode="auto">
          <a:xfrm rot="16200000" flipH="1">
            <a:off x="6508751" y="4071044"/>
            <a:ext cx="1206500" cy="2041525"/>
          </a:xfrm>
          <a:prstGeom prst="bentConnector2">
            <a:avLst/>
          </a:prstGeom>
          <a:noFill/>
          <a:ln w="3175" algn="ctr">
            <a:solidFill>
              <a:srgbClr val="FF0000"/>
            </a:solidFill>
            <a:prstDash val="dash"/>
            <a:round/>
            <a:headEnd type="triangle" w="med" len="med"/>
            <a:tailEnd/>
          </a:ln>
        </p:spPr>
      </p:cxnSp>
      <p:cxnSp>
        <p:nvCxnSpPr>
          <p:cNvPr id="59" name="직선 연결선 575"/>
          <p:cNvCxnSpPr>
            <a:cxnSpLocks noChangeShapeType="1"/>
          </p:cNvCxnSpPr>
          <p:nvPr/>
        </p:nvCxnSpPr>
        <p:spPr bwMode="auto">
          <a:xfrm>
            <a:off x="1403350" y="3205857"/>
            <a:ext cx="1368425" cy="6350"/>
          </a:xfrm>
          <a:prstGeom prst="straightConnector1">
            <a:avLst/>
          </a:prstGeom>
          <a:noFill/>
          <a:ln w="3175" algn="ctr">
            <a:solidFill>
              <a:srgbClr val="0070C0"/>
            </a:solidFill>
            <a:prstDash val="sysDot"/>
            <a:round/>
            <a:headEnd type="triangle" w="med" len="med"/>
            <a:tailEnd type="triangle" w="med" len="med"/>
          </a:ln>
        </p:spPr>
      </p:cxnSp>
      <p:sp>
        <p:nvSpPr>
          <p:cNvPr id="60" name="직사각형 84"/>
          <p:cNvSpPr>
            <a:spLocks noChangeArrowheads="1"/>
          </p:cNvSpPr>
          <p:nvPr/>
        </p:nvSpPr>
        <p:spPr bwMode="auto">
          <a:xfrm>
            <a:off x="2782888" y="3524945"/>
            <a:ext cx="21303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1. </a:t>
            </a:r>
            <a:r>
              <a:rPr lang="en-US" altLang="ko-KR" sz="1200" b="1" dirty="0" smtClean="0">
                <a:latin typeface="맑은 고딕" pitchFamily="50" charset="-127"/>
                <a:ea typeface="맑은 고딕" pitchFamily="50" charset="-127"/>
              </a:rPr>
              <a:t>Real time monitoring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2. </a:t>
            </a:r>
            <a:r>
              <a:rPr lang="en-US" altLang="ko-KR" sz="1200" b="1" dirty="0" smtClean="0">
                <a:latin typeface="맑은 고딕" pitchFamily="50" charset="-127"/>
                <a:ea typeface="맑은 고딕" pitchFamily="50" charset="-127"/>
              </a:rPr>
              <a:t>A certain specific CCTV</a:t>
            </a:r>
            <a:r>
              <a:rPr lang="ko-KR" altLang="en-US" sz="12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200" b="1" dirty="0" smtClean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200" b="1" dirty="0" smtClean="0">
                <a:latin typeface="맑은 고딕" pitchFamily="50" charset="-127"/>
                <a:ea typeface="맑은 고딕" pitchFamily="50" charset="-127"/>
              </a:rPr>
              <a:t>   monitoring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3. </a:t>
            </a:r>
            <a:r>
              <a:rPr lang="en-US" altLang="ko-KR" sz="1200" b="1" dirty="0" smtClean="0">
                <a:latin typeface="맑은 고딕" pitchFamily="50" charset="-127"/>
                <a:ea typeface="맑은 고딕" pitchFamily="50" charset="-127"/>
              </a:rPr>
              <a:t>All CCTV</a:t>
            </a:r>
            <a:r>
              <a:rPr lang="ko-KR" altLang="en-US" sz="12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200" b="1" dirty="0" smtClean="0">
                <a:latin typeface="맑은 고딕" pitchFamily="50" charset="-127"/>
                <a:ea typeface="맑은 고딕" pitchFamily="50" charset="-127"/>
              </a:rPr>
              <a:t>monitoring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1" name="직사각형 85"/>
          <p:cNvSpPr>
            <a:spLocks noChangeArrowheads="1"/>
          </p:cNvSpPr>
          <p:nvPr/>
        </p:nvSpPr>
        <p:spPr bwMode="auto">
          <a:xfrm>
            <a:off x="2782888" y="5317232"/>
            <a:ext cx="14550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1. </a:t>
            </a:r>
            <a:r>
              <a:rPr lang="en-US" altLang="ko-KR" sz="1200" b="1" dirty="0" smtClean="0">
                <a:latin typeface="맑은 고딕" pitchFamily="50" charset="-127"/>
                <a:ea typeface="맑은 고딕" pitchFamily="50" charset="-127"/>
              </a:rPr>
              <a:t>Data reception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  <a:p>
            <a:r>
              <a:rPr lang="en-US" altLang="ko-KR" sz="1200" b="1" dirty="0">
                <a:latin typeface="맑은 고딕" pitchFamily="50" charset="-127"/>
                <a:ea typeface="맑은 고딕" pitchFamily="50" charset="-127"/>
              </a:rPr>
              <a:t>2. </a:t>
            </a:r>
            <a:r>
              <a:rPr lang="en-US" altLang="ko-KR" sz="1200" b="1" dirty="0" smtClean="0">
                <a:latin typeface="맑은 고딕" pitchFamily="50" charset="-127"/>
                <a:ea typeface="맑은 고딕" pitchFamily="50" charset="-127"/>
              </a:rPr>
              <a:t>Data storage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2" name="직사각형 86"/>
          <p:cNvSpPr>
            <a:spLocks noChangeArrowheads="1"/>
          </p:cNvSpPr>
          <p:nvPr/>
        </p:nvSpPr>
        <p:spPr bwMode="auto">
          <a:xfrm>
            <a:off x="6183984" y="1962845"/>
            <a:ext cx="285251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</a:rPr>
              <a:t>Specific CCTV/Analysis system</a:t>
            </a:r>
            <a:r>
              <a:rPr lang="ko-KR" altLang="en-US" sz="14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lang="en-US" altLang="ko-KR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3" name="직사각형 88"/>
          <p:cNvSpPr>
            <a:spLocks noChangeArrowheads="1"/>
          </p:cNvSpPr>
          <p:nvPr/>
        </p:nvSpPr>
        <p:spPr bwMode="auto">
          <a:xfrm>
            <a:off x="429242" y="3115370"/>
            <a:ext cx="10084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ko-KR" sz="1200" b="1" dirty="0" smtClean="0">
                <a:latin typeface="맑은 고딕" pitchFamily="50" charset="-127"/>
                <a:ea typeface="맑은 고딕" pitchFamily="50" charset="-127"/>
              </a:rPr>
              <a:t>Monitoring</a:t>
            </a:r>
            <a:endParaRPr lang="en-US" altLang="ko-KR" sz="12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4" name="직사각형 89"/>
          <p:cNvSpPr>
            <a:spLocks noChangeArrowheads="1"/>
          </p:cNvSpPr>
          <p:nvPr/>
        </p:nvSpPr>
        <p:spPr bwMode="auto">
          <a:xfrm>
            <a:off x="2639667" y="1962845"/>
            <a:ext cx="135626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Monitoring </a:t>
            </a:r>
            <a:endParaRPr lang="en-US" altLang="ko-KR" sz="1600" b="1" dirty="0"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66" name="Group 143"/>
          <p:cNvGrpSpPr>
            <a:grpSpLocks/>
          </p:cNvGrpSpPr>
          <p:nvPr/>
        </p:nvGrpSpPr>
        <p:grpSpPr bwMode="auto">
          <a:xfrm>
            <a:off x="5613400" y="3780532"/>
            <a:ext cx="903288" cy="828675"/>
            <a:chOff x="75" y="3112"/>
            <a:chExt cx="750" cy="654"/>
          </a:xfrm>
        </p:grpSpPr>
        <p:sp>
          <p:nvSpPr>
            <p:cNvPr id="67" name="Oval 144"/>
            <p:cNvSpPr>
              <a:spLocks noChangeArrowheads="1"/>
            </p:cNvSpPr>
            <p:nvPr/>
          </p:nvSpPr>
          <p:spPr bwMode="auto">
            <a:xfrm>
              <a:off x="207" y="3158"/>
              <a:ext cx="174" cy="410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tIns="0" bIns="0" anchor="ctr">
              <a:spAutoFit/>
            </a:bodyPr>
            <a:lstStyle/>
            <a:p>
              <a:endParaRPr lang="ko-KR" altLang="en-US" sz="24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8" name="Oval 145"/>
            <p:cNvSpPr>
              <a:spLocks noChangeArrowheads="1"/>
            </p:cNvSpPr>
            <p:nvPr/>
          </p:nvSpPr>
          <p:spPr bwMode="auto">
            <a:xfrm>
              <a:off x="315" y="3135"/>
              <a:ext cx="174" cy="410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tIns="0" bIns="0" anchor="ctr">
              <a:spAutoFit/>
            </a:bodyPr>
            <a:lstStyle/>
            <a:p>
              <a:endParaRPr lang="ko-KR" altLang="en-US" sz="24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69" name="Oval 146"/>
            <p:cNvSpPr>
              <a:spLocks noChangeArrowheads="1"/>
            </p:cNvSpPr>
            <p:nvPr/>
          </p:nvSpPr>
          <p:spPr bwMode="auto">
            <a:xfrm>
              <a:off x="447" y="3112"/>
              <a:ext cx="174" cy="410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tIns="0" bIns="0" anchor="ctr">
              <a:spAutoFit/>
            </a:bodyPr>
            <a:lstStyle/>
            <a:p>
              <a:endParaRPr lang="ko-KR" altLang="en-US" sz="24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0" name="Oval 147"/>
            <p:cNvSpPr>
              <a:spLocks noChangeArrowheads="1"/>
            </p:cNvSpPr>
            <p:nvPr/>
          </p:nvSpPr>
          <p:spPr bwMode="auto">
            <a:xfrm>
              <a:off x="549" y="3146"/>
              <a:ext cx="174" cy="410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tIns="0" bIns="0" anchor="ctr">
              <a:spAutoFit/>
            </a:bodyPr>
            <a:lstStyle/>
            <a:p>
              <a:endParaRPr lang="ko-KR" altLang="en-US" sz="24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1" name="Oval 148"/>
            <p:cNvSpPr>
              <a:spLocks noChangeArrowheads="1"/>
            </p:cNvSpPr>
            <p:nvPr/>
          </p:nvSpPr>
          <p:spPr bwMode="auto">
            <a:xfrm>
              <a:off x="651" y="3234"/>
              <a:ext cx="174" cy="410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tIns="0" bIns="0" anchor="ctr">
              <a:spAutoFit/>
            </a:bodyPr>
            <a:lstStyle/>
            <a:p>
              <a:endParaRPr lang="ko-KR" altLang="en-US" sz="24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2" name="Oval 149"/>
            <p:cNvSpPr>
              <a:spLocks noChangeArrowheads="1"/>
            </p:cNvSpPr>
            <p:nvPr/>
          </p:nvSpPr>
          <p:spPr bwMode="auto">
            <a:xfrm>
              <a:off x="75" y="3240"/>
              <a:ext cx="246" cy="410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tIns="0" bIns="0" anchor="ctr">
              <a:spAutoFit/>
            </a:bodyPr>
            <a:lstStyle/>
            <a:p>
              <a:endParaRPr lang="ko-KR" altLang="en-US" sz="24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3" name="Oval 150"/>
            <p:cNvSpPr>
              <a:spLocks noChangeArrowheads="1"/>
            </p:cNvSpPr>
            <p:nvPr/>
          </p:nvSpPr>
          <p:spPr bwMode="auto">
            <a:xfrm>
              <a:off x="291" y="3356"/>
              <a:ext cx="174" cy="410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tIns="0" bIns="0" anchor="ctr">
              <a:spAutoFit/>
            </a:bodyPr>
            <a:lstStyle/>
            <a:p>
              <a:pPr>
                <a:defRPr/>
              </a:pPr>
              <a:endParaRPr lang="ko-KR" altLang="en-US" sz="24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4" name="Oval 151"/>
            <p:cNvSpPr>
              <a:spLocks noChangeArrowheads="1"/>
            </p:cNvSpPr>
            <p:nvPr/>
          </p:nvSpPr>
          <p:spPr bwMode="auto">
            <a:xfrm>
              <a:off x="434" y="3356"/>
              <a:ext cx="265" cy="410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tIns="0" bIns="0" anchor="ctr">
              <a:spAutoFit/>
            </a:bodyPr>
            <a:lstStyle/>
            <a:p>
              <a:pPr>
                <a:defRPr/>
              </a:pPr>
              <a:endParaRPr lang="ko-KR" altLang="en-US" sz="24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5" name="Oval 152"/>
            <p:cNvSpPr>
              <a:spLocks noChangeArrowheads="1"/>
            </p:cNvSpPr>
            <p:nvPr/>
          </p:nvSpPr>
          <p:spPr bwMode="auto">
            <a:xfrm>
              <a:off x="537" y="3298"/>
              <a:ext cx="246" cy="410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  <a:effectLst>
              <a:prstShdw prst="shdw17" dist="17961" dir="2700000">
                <a:srgbClr val="7A8E99"/>
              </a:prstShdw>
            </a:effectLst>
          </p:spPr>
          <p:txBody>
            <a:bodyPr tIns="0" bIns="0" anchor="ctr">
              <a:spAutoFit/>
            </a:bodyPr>
            <a:lstStyle/>
            <a:p>
              <a:endParaRPr lang="ko-KR" altLang="en-US" sz="24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6" name="Oval 153"/>
            <p:cNvSpPr>
              <a:spLocks noChangeArrowheads="1"/>
            </p:cNvSpPr>
            <p:nvPr/>
          </p:nvSpPr>
          <p:spPr bwMode="auto">
            <a:xfrm>
              <a:off x="411" y="3199"/>
              <a:ext cx="246" cy="410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tIns="0" bIns="0" anchor="ctr">
              <a:spAutoFit/>
            </a:bodyPr>
            <a:lstStyle/>
            <a:p>
              <a:endParaRPr lang="ko-KR" altLang="en-US" sz="24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7" name="Oval 154"/>
            <p:cNvSpPr>
              <a:spLocks noChangeArrowheads="1"/>
            </p:cNvSpPr>
            <p:nvPr/>
          </p:nvSpPr>
          <p:spPr bwMode="auto">
            <a:xfrm>
              <a:off x="387" y="3286"/>
              <a:ext cx="246" cy="410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tIns="0" bIns="0" anchor="ctr">
              <a:spAutoFit/>
            </a:bodyPr>
            <a:lstStyle/>
            <a:p>
              <a:endParaRPr lang="ko-KR" altLang="en-US" sz="24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8" name="Oval 155"/>
            <p:cNvSpPr>
              <a:spLocks noChangeArrowheads="1"/>
            </p:cNvSpPr>
            <p:nvPr/>
          </p:nvSpPr>
          <p:spPr bwMode="auto">
            <a:xfrm>
              <a:off x="128" y="3340"/>
              <a:ext cx="246" cy="410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tIns="0" bIns="0" anchor="ctr">
              <a:spAutoFit/>
            </a:bodyPr>
            <a:lstStyle/>
            <a:p>
              <a:pPr>
                <a:defRPr/>
              </a:pPr>
              <a:endParaRPr lang="ko-KR" altLang="en-US" sz="2400"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79" name="Oval 156"/>
            <p:cNvSpPr>
              <a:spLocks noChangeArrowheads="1"/>
            </p:cNvSpPr>
            <p:nvPr/>
          </p:nvSpPr>
          <p:spPr bwMode="auto">
            <a:xfrm>
              <a:off x="237" y="3269"/>
              <a:ext cx="246" cy="410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</p:spPr>
          <p:txBody>
            <a:bodyPr tIns="0" bIns="0" anchor="ctr">
              <a:spAutoFit/>
            </a:bodyPr>
            <a:lstStyle/>
            <a:p>
              <a:endParaRPr lang="ko-KR" altLang="en-US" sz="2400">
                <a:latin typeface="맑은 고딕" pitchFamily="50" charset="-127"/>
                <a:ea typeface="맑은 고딕" pitchFamily="50" charset="-127"/>
              </a:endParaRPr>
            </a:p>
          </p:txBody>
        </p:sp>
        <p:grpSp>
          <p:nvGrpSpPr>
            <p:cNvPr id="80" name="Group 157"/>
            <p:cNvGrpSpPr>
              <a:grpSpLocks/>
            </p:cNvGrpSpPr>
            <p:nvPr/>
          </p:nvGrpSpPr>
          <p:grpSpPr bwMode="auto">
            <a:xfrm>
              <a:off x="105" y="3136"/>
              <a:ext cx="693" cy="602"/>
              <a:chOff x="75" y="3009"/>
              <a:chExt cx="750" cy="832"/>
            </a:xfrm>
          </p:grpSpPr>
          <p:sp>
            <p:nvSpPr>
              <p:cNvPr id="95" name="Oval 158"/>
              <p:cNvSpPr>
                <a:spLocks noChangeArrowheads="1"/>
              </p:cNvSpPr>
              <p:nvPr/>
            </p:nvSpPr>
            <p:spPr bwMode="auto">
              <a:xfrm>
                <a:off x="207" y="3059"/>
                <a:ext cx="174" cy="566"/>
              </a:xfrm>
              <a:prstGeom prst="ellipse">
                <a:avLst/>
              </a:prstGeom>
              <a:solidFill>
                <a:srgbClr val="E1F4FF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96" name="Oval 159"/>
              <p:cNvSpPr>
                <a:spLocks noChangeArrowheads="1"/>
              </p:cNvSpPr>
              <p:nvPr/>
            </p:nvSpPr>
            <p:spPr bwMode="auto">
              <a:xfrm>
                <a:off x="315" y="3033"/>
                <a:ext cx="174" cy="566"/>
              </a:xfrm>
              <a:prstGeom prst="ellipse">
                <a:avLst/>
              </a:prstGeom>
              <a:solidFill>
                <a:srgbClr val="E1F4FF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97" name="Oval 160"/>
              <p:cNvSpPr>
                <a:spLocks noChangeArrowheads="1"/>
              </p:cNvSpPr>
              <p:nvPr/>
            </p:nvSpPr>
            <p:spPr bwMode="auto">
              <a:xfrm>
                <a:off x="447" y="3009"/>
                <a:ext cx="174" cy="566"/>
              </a:xfrm>
              <a:prstGeom prst="ellipse">
                <a:avLst/>
              </a:prstGeom>
              <a:solidFill>
                <a:srgbClr val="E1F4FF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98" name="Oval 161"/>
              <p:cNvSpPr>
                <a:spLocks noChangeArrowheads="1"/>
              </p:cNvSpPr>
              <p:nvPr/>
            </p:nvSpPr>
            <p:spPr bwMode="auto">
              <a:xfrm>
                <a:off x="549" y="3059"/>
                <a:ext cx="174" cy="566"/>
              </a:xfrm>
              <a:prstGeom prst="ellipse">
                <a:avLst/>
              </a:prstGeom>
              <a:solidFill>
                <a:srgbClr val="E1F4FF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99" name="Oval 162"/>
              <p:cNvSpPr>
                <a:spLocks noChangeArrowheads="1"/>
              </p:cNvSpPr>
              <p:nvPr/>
            </p:nvSpPr>
            <p:spPr bwMode="auto">
              <a:xfrm>
                <a:off x="651" y="3149"/>
                <a:ext cx="174" cy="566"/>
              </a:xfrm>
              <a:prstGeom prst="ellipse">
                <a:avLst/>
              </a:prstGeom>
              <a:solidFill>
                <a:srgbClr val="E1F4FF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00" name="Oval 163"/>
              <p:cNvSpPr>
                <a:spLocks noChangeArrowheads="1"/>
              </p:cNvSpPr>
              <p:nvPr/>
            </p:nvSpPr>
            <p:spPr bwMode="auto">
              <a:xfrm>
                <a:off x="75" y="3155"/>
                <a:ext cx="246" cy="566"/>
              </a:xfrm>
              <a:prstGeom prst="ellipse">
                <a:avLst/>
              </a:prstGeom>
              <a:solidFill>
                <a:srgbClr val="E1F4FF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01" name="Oval 164"/>
              <p:cNvSpPr>
                <a:spLocks noChangeArrowheads="1"/>
              </p:cNvSpPr>
              <p:nvPr/>
            </p:nvSpPr>
            <p:spPr bwMode="auto">
              <a:xfrm>
                <a:off x="129" y="3257"/>
                <a:ext cx="246" cy="566"/>
              </a:xfrm>
              <a:prstGeom prst="ellipse">
                <a:avLst/>
              </a:prstGeom>
              <a:solidFill>
                <a:srgbClr val="E1F4FF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02" name="Oval 165"/>
              <p:cNvSpPr>
                <a:spLocks noChangeArrowheads="1"/>
              </p:cNvSpPr>
              <p:nvPr/>
            </p:nvSpPr>
            <p:spPr bwMode="auto">
              <a:xfrm>
                <a:off x="237" y="3167"/>
                <a:ext cx="246" cy="566"/>
              </a:xfrm>
              <a:prstGeom prst="ellipse">
                <a:avLst/>
              </a:prstGeom>
              <a:solidFill>
                <a:srgbClr val="E1F4FF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03" name="Oval 166"/>
              <p:cNvSpPr>
                <a:spLocks noChangeArrowheads="1"/>
              </p:cNvSpPr>
              <p:nvPr/>
            </p:nvSpPr>
            <p:spPr bwMode="auto">
              <a:xfrm>
                <a:off x="291" y="3275"/>
                <a:ext cx="174" cy="566"/>
              </a:xfrm>
              <a:prstGeom prst="ellipse">
                <a:avLst/>
              </a:prstGeom>
              <a:solidFill>
                <a:srgbClr val="E1F4FF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04" name="Oval 167"/>
              <p:cNvSpPr>
                <a:spLocks noChangeArrowheads="1"/>
              </p:cNvSpPr>
              <p:nvPr/>
            </p:nvSpPr>
            <p:spPr bwMode="auto">
              <a:xfrm>
                <a:off x="435" y="3275"/>
                <a:ext cx="264" cy="566"/>
              </a:xfrm>
              <a:prstGeom prst="ellipse">
                <a:avLst/>
              </a:prstGeom>
              <a:solidFill>
                <a:srgbClr val="E1F4FF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05" name="Oval 168"/>
              <p:cNvSpPr>
                <a:spLocks noChangeArrowheads="1"/>
              </p:cNvSpPr>
              <p:nvPr/>
            </p:nvSpPr>
            <p:spPr bwMode="auto">
              <a:xfrm>
                <a:off x="537" y="3215"/>
                <a:ext cx="246" cy="566"/>
              </a:xfrm>
              <a:prstGeom prst="ellipse">
                <a:avLst/>
              </a:prstGeom>
              <a:solidFill>
                <a:srgbClr val="E1F4FF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06" name="Oval 169"/>
              <p:cNvSpPr>
                <a:spLocks noChangeArrowheads="1"/>
              </p:cNvSpPr>
              <p:nvPr/>
            </p:nvSpPr>
            <p:spPr bwMode="auto">
              <a:xfrm>
                <a:off x="411" y="3113"/>
                <a:ext cx="246" cy="566"/>
              </a:xfrm>
              <a:prstGeom prst="ellipse">
                <a:avLst/>
              </a:prstGeom>
              <a:solidFill>
                <a:srgbClr val="E1F4FF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107" name="Oval 170"/>
              <p:cNvSpPr>
                <a:spLocks noChangeArrowheads="1"/>
              </p:cNvSpPr>
              <p:nvPr/>
            </p:nvSpPr>
            <p:spPr bwMode="auto">
              <a:xfrm>
                <a:off x="387" y="3203"/>
                <a:ext cx="246" cy="566"/>
              </a:xfrm>
              <a:prstGeom prst="ellipse">
                <a:avLst/>
              </a:prstGeom>
              <a:solidFill>
                <a:srgbClr val="E1F4FF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  <p:grpSp>
          <p:nvGrpSpPr>
            <p:cNvPr id="81" name="Group 171"/>
            <p:cNvGrpSpPr>
              <a:grpSpLocks/>
            </p:cNvGrpSpPr>
            <p:nvPr/>
          </p:nvGrpSpPr>
          <p:grpSpPr bwMode="auto">
            <a:xfrm>
              <a:off x="122" y="3163"/>
              <a:ext cx="658" cy="569"/>
              <a:chOff x="75" y="2955"/>
              <a:chExt cx="750" cy="943"/>
            </a:xfrm>
          </p:grpSpPr>
          <p:sp>
            <p:nvSpPr>
              <p:cNvPr id="82" name="Oval 172"/>
              <p:cNvSpPr>
                <a:spLocks noChangeArrowheads="1"/>
              </p:cNvSpPr>
              <p:nvPr/>
            </p:nvSpPr>
            <p:spPr bwMode="auto">
              <a:xfrm>
                <a:off x="207" y="3002"/>
                <a:ext cx="174" cy="68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83" name="Oval 173"/>
              <p:cNvSpPr>
                <a:spLocks noChangeArrowheads="1"/>
              </p:cNvSpPr>
              <p:nvPr/>
            </p:nvSpPr>
            <p:spPr bwMode="auto">
              <a:xfrm>
                <a:off x="315" y="2981"/>
                <a:ext cx="174" cy="68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84" name="Oval 174"/>
              <p:cNvSpPr>
                <a:spLocks noChangeArrowheads="1"/>
              </p:cNvSpPr>
              <p:nvPr/>
            </p:nvSpPr>
            <p:spPr bwMode="auto">
              <a:xfrm>
                <a:off x="447" y="2955"/>
                <a:ext cx="174" cy="68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85" name="Oval 175"/>
              <p:cNvSpPr>
                <a:spLocks noChangeArrowheads="1"/>
              </p:cNvSpPr>
              <p:nvPr/>
            </p:nvSpPr>
            <p:spPr bwMode="auto">
              <a:xfrm>
                <a:off x="549" y="3002"/>
                <a:ext cx="174" cy="679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86" name="Oval 176"/>
              <p:cNvSpPr>
                <a:spLocks noChangeArrowheads="1"/>
              </p:cNvSpPr>
              <p:nvPr/>
            </p:nvSpPr>
            <p:spPr bwMode="auto">
              <a:xfrm>
                <a:off x="651" y="3092"/>
                <a:ext cx="174" cy="679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87" name="Oval 177"/>
              <p:cNvSpPr>
                <a:spLocks noChangeArrowheads="1"/>
              </p:cNvSpPr>
              <p:nvPr/>
            </p:nvSpPr>
            <p:spPr bwMode="auto">
              <a:xfrm>
                <a:off x="75" y="3098"/>
                <a:ext cx="246" cy="679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88" name="Oval 178"/>
              <p:cNvSpPr>
                <a:spLocks noChangeArrowheads="1"/>
              </p:cNvSpPr>
              <p:nvPr/>
            </p:nvSpPr>
            <p:spPr bwMode="auto">
              <a:xfrm>
                <a:off x="129" y="3200"/>
                <a:ext cx="246" cy="679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89" name="Oval 179"/>
              <p:cNvSpPr>
                <a:spLocks noChangeArrowheads="1"/>
              </p:cNvSpPr>
              <p:nvPr/>
            </p:nvSpPr>
            <p:spPr bwMode="auto">
              <a:xfrm>
                <a:off x="237" y="3109"/>
                <a:ext cx="246" cy="68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90" name="Oval 180"/>
              <p:cNvSpPr>
                <a:spLocks noChangeArrowheads="1"/>
              </p:cNvSpPr>
              <p:nvPr/>
            </p:nvSpPr>
            <p:spPr bwMode="auto">
              <a:xfrm>
                <a:off x="291" y="3217"/>
                <a:ext cx="174" cy="680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91" name="Oval 181"/>
              <p:cNvSpPr>
                <a:spLocks noChangeArrowheads="1"/>
              </p:cNvSpPr>
              <p:nvPr/>
            </p:nvSpPr>
            <p:spPr bwMode="auto">
              <a:xfrm>
                <a:off x="435" y="3219"/>
                <a:ext cx="264" cy="679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92" name="Oval 182"/>
              <p:cNvSpPr>
                <a:spLocks noChangeArrowheads="1"/>
              </p:cNvSpPr>
              <p:nvPr/>
            </p:nvSpPr>
            <p:spPr bwMode="auto">
              <a:xfrm>
                <a:off x="537" y="3157"/>
                <a:ext cx="246" cy="679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93" name="Oval 183"/>
              <p:cNvSpPr>
                <a:spLocks noChangeArrowheads="1"/>
              </p:cNvSpPr>
              <p:nvPr/>
            </p:nvSpPr>
            <p:spPr bwMode="auto">
              <a:xfrm>
                <a:off x="411" y="3055"/>
                <a:ext cx="246" cy="679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  <p:sp>
            <p:nvSpPr>
              <p:cNvPr id="94" name="Oval 184"/>
              <p:cNvSpPr>
                <a:spLocks noChangeArrowheads="1"/>
              </p:cNvSpPr>
              <p:nvPr/>
            </p:nvSpPr>
            <p:spPr bwMode="auto">
              <a:xfrm>
                <a:off x="387" y="3145"/>
                <a:ext cx="246" cy="679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tIns="0" bIns="0" anchor="ctr">
                <a:spAutoFit/>
              </a:bodyPr>
              <a:lstStyle/>
              <a:p>
                <a:endParaRPr lang="ko-KR" altLang="en-US" sz="2400">
                  <a:latin typeface="맑은 고딕" pitchFamily="50" charset="-127"/>
                  <a:ea typeface="맑은 고딕" pitchFamily="50" charset="-127"/>
                </a:endParaRPr>
              </a:p>
            </p:txBody>
          </p:sp>
        </p:grpSp>
      </p:grpSp>
      <p:sp>
        <p:nvSpPr>
          <p:cNvPr id="108" name="직사각형 107"/>
          <p:cNvSpPr/>
          <p:nvPr/>
        </p:nvSpPr>
        <p:spPr>
          <a:xfrm>
            <a:off x="5764445" y="4050407"/>
            <a:ext cx="6742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62000" eaLnBrk="0" fontAlgn="auto" hangingPunct="0">
              <a:spcBef>
                <a:spcPts val="0"/>
              </a:spcBef>
              <a:spcAft>
                <a:spcPts val="0"/>
              </a:spcAft>
              <a:tabLst>
                <a:tab pos="5648325" algn="l"/>
              </a:tabLst>
              <a:defRPr/>
            </a:pPr>
            <a:r>
              <a:rPr lang="en-US" altLang="ko-KR" sz="1200" b="1" spc="-90" dirty="0" smtClean="0">
                <a:ln w="11430">
                  <a:noFill/>
                </a:ln>
                <a:latin typeface="맑은 고딕" pitchFamily="50" charset="-127"/>
                <a:ea typeface="맑은 고딕" pitchFamily="50" charset="-127"/>
                <a:cs typeface="Arial" pitchFamily="34" charset="0"/>
              </a:rPr>
              <a:t>Intranet</a:t>
            </a:r>
            <a:endParaRPr lang="en-US" altLang="ko-KR" sz="1200" b="1" spc="-90" dirty="0">
              <a:ln w="11430">
                <a:noFill/>
              </a:ln>
              <a:latin typeface="맑은 고딕" pitchFamily="50" charset="-127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09" name="Freeform 61"/>
          <p:cNvSpPr>
            <a:spLocks/>
          </p:cNvSpPr>
          <p:nvPr/>
        </p:nvSpPr>
        <p:spPr bwMode="auto">
          <a:xfrm rot="7526795">
            <a:off x="4273550" y="2839145"/>
            <a:ext cx="625475" cy="933450"/>
          </a:xfrm>
          <a:custGeom>
            <a:avLst/>
            <a:gdLst>
              <a:gd name="T0" fmla="*/ 292 w 1857"/>
              <a:gd name="T1" fmla="*/ 0 h 937"/>
              <a:gd name="T2" fmla="*/ 274 w 1857"/>
              <a:gd name="T3" fmla="*/ 0 h 937"/>
              <a:gd name="T4" fmla="*/ 255 w 1857"/>
              <a:gd name="T5" fmla="*/ 1 h 937"/>
              <a:gd name="T6" fmla="*/ 237 w 1857"/>
              <a:gd name="T7" fmla="*/ 4 h 937"/>
              <a:gd name="T8" fmla="*/ 216 w 1857"/>
              <a:gd name="T9" fmla="*/ 8 h 937"/>
              <a:gd name="T10" fmla="*/ 196 w 1857"/>
              <a:gd name="T11" fmla="*/ 15 h 937"/>
              <a:gd name="T12" fmla="*/ 175 w 1857"/>
              <a:gd name="T13" fmla="*/ 23 h 937"/>
              <a:gd name="T14" fmla="*/ 157 w 1857"/>
              <a:gd name="T15" fmla="*/ 32 h 937"/>
              <a:gd name="T16" fmla="*/ 139 w 1857"/>
              <a:gd name="T17" fmla="*/ 41 h 937"/>
              <a:gd name="T18" fmla="*/ 121 w 1857"/>
              <a:gd name="T19" fmla="*/ 51 h 937"/>
              <a:gd name="T20" fmla="*/ 104 w 1857"/>
              <a:gd name="T21" fmla="*/ 63 h 937"/>
              <a:gd name="T22" fmla="*/ 87 w 1857"/>
              <a:gd name="T23" fmla="*/ 76 h 937"/>
              <a:gd name="T24" fmla="*/ 74 w 1857"/>
              <a:gd name="T25" fmla="*/ 89 h 937"/>
              <a:gd name="T26" fmla="*/ 65 w 1857"/>
              <a:gd name="T27" fmla="*/ 102 h 937"/>
              <a:gd name="T28" fmla="*/ 10 w 1857"/>
              <a:gd name="T29" fmla="*/ 98 h 937"/>
              <a:gd name="T30" fmla="*/ 28 w 1857"/>
              <a:gd name="T31" fmla="*/ 105 h 937"/>
              <a:gd name="T32" fmla="*/ 41 w 1857"/>
              <a:gd name="T33" fmla="*/ 113 h 937"/>
              <a:gd name="T34" fmla="*/ 52 w 1857"/>
              <a:gd name="T35" fmla="*/ 121 h 937"/>
              <a:gd name="T36" fmla="*/ 63 w 1857"/>
              <a:gd name="T37" fmla="*/ 129 h 937"/>
              <a:gd name="T38" fmla="*/ 76 w 1857"/>
              <a:gd name="T39" fmla="*/ 140 h 937"/>
              <a:gd name="T40" fmla="*/ 88 w 1857"/>
              <a:gd name="T41" fmla="*/ 151 h 937"/>
              <a:gd name="T42" fmla="*/ 98 w 1857"/>
              <a:gd name="T43" fmla="*/ 155 h 937"/>
              <a:gd name="T44" fmla="*/ 108 w 1857"/>
              <a:gd name="T45" fmla="*/ 149 h 937"/>
              <a:gd name="T46" fmla="*/ 121 w 1857"/>
              <a:gd name="T47" fmla="*/ 144 h 937"/>
              <a:gd name="T48" fmla="*/ 133 w 1857"/>
              <a:gd name="T49" fmla="*/ 140 h 937"/>
              <a:gd name="T50" fmla="*/ 147 w 1857"/>
              <a:gd name="T51" fmla="*/ 136 h 937"/>
              <a:gd name="T52" fmla="*/ 160 w 1857"/>
              <a:gd name="T53" fmla="*/ 133 h 937"/>
              <a:gd name="T54" fmla="*/ 174 w 1857"/>
              <a:gd name="T55" fmla="*/ 130 h 937"/>
              <a:gd name="T56" fmla="*/ 187 w 1857"/>
              <a:gd name="T57" fmla="*/ 127 h 937"/>
              <a:gd name="T58" fmla="*/ 204 w 1857"/>
              <a:gd name="T59" fmla="*/ 124 h 937"/>
              <a:gd name="T60" fmla="*/ 141 w 1857"/>
              <a:gd name="T61" fmla="*/ 103 h 937"/>
              <a:gd name="T62" fmla="*/ 156 w 1857"/>
              <a:gd name="T63" fmla="*/ 84 h 937"/>
              <a:gd name="T64" fmla="*/ 167 w 1857"/>
              <a:gd name="T65" fmla="*/ 72 h 937"/>
              <a:gd name="T66" fmla="*/ 183 w 1857"/>
              <a:gd name="T67" fmla="*/ 57 h 937"/>
              <a:gd name="T68" fmla="*/ 197 w 1857"/>
              <a:gd name="T69" fmla="*/ 46 h 937"/>
              <a:gd name="T70" fmla="*/ 208 w 1857"/>
              <a:gd name="T71" fmla="*/ 39 h 937"/>
              <a:gd name="T72" fmla="*/ 223 w 1857"/>
              <a:gd name="T73" fmla="*/ 30 h 937"/>
              <a:gd name="T74" fmla="*/ 236 w 1857"/>
              <a:gd name="T75" fmla="*/ 24 h 937"/>
              <a:gd name="T76" fmla="*/ 254 w 1857"/>
              <a:gd name="T77" fmla="*/ 19 h 937"/>
              <a:gd name="T78" fmla="*/ 273 w 1857"/>
              <a:gd name="T79" fmla="*/ 14 h 937"/>
              <a:gd name="T80" fmla="*/ 310 w 1857"/>
              <a:gd name="T81" fmla="*/ 12 h 937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857"/>
              <a:gd name="T124" fmla="*/ 0 h 937"/>
              <a:gd name="T125" fmla="*/ 1857 w 1857"/>
              <a:gd name="T126" fmla="*/ 937 h 937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857" h="937">
                <a:moveTo>
                  <a:pt x="1856" y="5"/>
                </a:moveTo>
                <a:lnTo>
                  <a:pt x="1751" y="0"/>
                </a:lnTo>
                <a:lnTo>
                  <a:pt x="1701" y="0"/>
                </a:lnTo>
                <a:lnTo>
                  <a:pt x="1640" y="0"/>
                </a:lnTo>
                <a:lnTo>
                  <a:pt x="1583" y="2"/>
                </a:lnTo>
                <a:lnTo>
                  <a:pt x="1525" y="5"/>
                </a:lnTo>
                <a:lnTo>
                  <a:pt x="1469" y="12"/>
                </a:lnTo>
                <a:lnTo>
                  <a:pt x="1418" y="22"/>
                </a:lnTo>
                <a:lnTo>
                  <a:pt x="1362" y="34"/>
                </a:lnTo>
                <a:lnTo>
                  <a:pt x="1294" y="49"/>
                </a:lnTo>
                <a:lnTo>
                  <a:pt x="1233" y="71"/>
                </a:lnTo>
                <a:lnTo>
                  <a:pt x="1175" y="88"/>
                </a:lnTo>
                <a:lnTo>
                  <a:pt x="1111" y="113"/>
                </a:lnTo>
                <a:lnTo>
                  <a:pt x="1050" y="140"/>
                </a:lnTo>
                <a:lnTo>
                  <a:pt x="989" y="167"/>
                </a:lnTo>
                <a:lnTo>
                  <a:pt x="938" y="194"/>
                </a:lnTo>
                <a:lnTo>
                  <a:pt x="881" y="221"/>
                </a:lnTo>
                <a:lnTo>
                  <a:pt x="832" y="247"/>
                </a:lnTo>
                <a:lnTo>
                  <a:pt x="778" y="278"/>
                </a:lnTo>
                <a:lnTo>
                  <a:pt x="724" y="309"/>
                </a:lnTo>
                <a:lnTo>
                  <a:pt x="670" y="348"/>
                </a:lnTo>
                <a:lnTo>
                  <a:pt x="623" y="378"/>
                </a:lnTo>
                <a:lnTo>
                  <a:pt x="572" y="420"/>
                </a:lnTo>
                <a:lnTo>
                  <a:pt x="524" y="457"/>
                </a:lnTo>
                <a:lnTo>
                  <a:pt x="480" y="494"/>
                </a:lnTo>
                <a:lnTo>
                  <a:pt x="444" y="536"/>
                </a:lnTo>
                <a:lnTo>
                  <a:pt x="414" y="571"/>
                </a:lnTo>
                <a:lnTo>
                  <a:pt x="390" y="610"/>
                </a:lnTo>
                <a:lnTo>
                  <a:pt x="0" y="558"/>
                </a:lnTo>
                <a:lnTo>
                  <a:pt x="60" y="586"/>
                </a:lnTo>
                <a:lnTo>
                  <a:pt x="107" y="610"/>
                </a:lnTo>
                <a:lnTo>
                  <a:pt x="165" y="633"/>
                </a:lnTo>
                <a:lnTo>
                  <a:pt x="206" y="658"/>
                </a:lnTo>
                <a:lnTo>
                  <a:pt x="245" y="681"/>
                </a:lnTo>
                <a:lnTo>
                  <a:pt x="279" y="699"/>
                </a:lnTo>
                <a:lnTo>
                  <a:pt x="311" y="724"/>
                </a:lnTo>
                <a:lnTo>
                  <a:pt x="344" y="746"/>
                </a:lnTo>
                <a:lnTo>
                  <a:pt x="379" y="773"/>
                </a:lnTo>
                <a:lnTo>
                  <a:pt x="417" y="806"/>
                </a:lnTo>
                <a:lnTo>
                  <a:pt x="458" y="839"/>
                </a:lnTo>
                <a:lnTo>
                  <a:pt x="491" y="872"/>
                </a:lnTo>
                <a:lnTo>
                  <a:pt x="527" y="908"/>
                </a:lnTo>
                <a:lnTo>
                  <a:pt x="555" y="937"/>
                </a:lnTo>
                <a:lnTo>
                  <a:pt x="585" y="928"/>
                </a:lnTo>
                <a:lnTo>
                  <a:pt x="616" y="910"/>
                </a:lnTo>
                <a:lnTo>
                  <a:pt x="649" y="897"/>
                </a:lnTo>
                <a:lnTo>
                  <a:pt x="687" y="880"/>
                </a:lnTo>
                <a:lnTo>
                  <a:pt x="726" y="863"/>
                </a:lnTo>
                <a:lnTo>
                  <a:pt x="763" y="851"/>
                </a:lnTo>
                <a:lnTo>
                  <a:pt x="797" y="841"/>
                </a:lnTo>
                <a:lnTo>
                  <a:pt x="837" y="828"/>
                </a:lnTo>
                <a:lnTo>
                  <a:pt x="879" y="819"/>
                </a:lnTo>
                <a:lnTo>
                  <a:pt x="922" y="806"/>
                </a:lnTo>
                <a:lnTo>
                  <a:pt x="961" y="796"/>
                </a:lnTo>
                <a:lnTo>
                  <a:pt x="999" y="786"/>
                </a:lnTo>
                <a:lnTo>
                  <a:pt x="1041" y="779"/>
                </a:lnTo>
                <a:lnTo>
                  <a:pt x="1081" y="770"/>
                </a:lnTo>
                <a:lnTo>
                  <a:pt x="1118" y="762"/>
                </a:lnTo>
                <a:lnTo>
                  <a:pt x="1162" y="752"/>
                </a:lnTo>
                <a:lnTo>
                  <a:pt x="1222" y="745"/>
                </a:lnTo>
                <a:lnTo>
                  <a:pt x="816" y="674"/>
                </a:lnTo>
                <a:lnTo>
                  <a:pt x="843" y="620"/>
                </a:lnTo>
                <a:lnTo>
                  <a:pt x="874" y="579"/>
                </a:lnTo>
                <a:lnTo>
                  <a:pt x="932" y="502"/>
                </a:lnTo>
                <a:lnTo>
                  <a:pt x="966" y="467"/>
                </a:lnTo>
                <a:lnTo>
                  <a:pt x="999" y="432"/>
                </a:lnTo>
                <a:lnTo>
                  <a:pt x="1060" y="375"/>
                </a:lnTo>
                <a:lnTo>
                  <a:pt x="1098" y="341"/>
                </a:lnTo>
                <a:lnTo>
                  <a:pt x="1142" y="306"/>
                </a:lnTo>
                <a:lnTo>
                  <a:pt x="1182" y="279"/>
                </a:lnTo>
                <a:lnTo>
                  <a:pt x="1216" y="258"/>
                </a:lnTo>
                <a:lnTo>
                  <a:pt x="1246" y="232"/>
                </a:lnTo>
                <a:lnTo>
                  <a:pt x="1290" y="209"/>
                </a:lnTo>
                <a:lnTo>
                  <a:pt x="1338" y="179"/>
                </a:lnTo>
                <a:lnTo>
                  <a:pt x="1375" y="159"/>
                </a:lnTo>
                <a:lnTo>
                  <a:pt x="1411" y="142"/>
                </a:lnTo>
                <a:lnTo>
                  <a:pt x="1475" y="125"/>
                </a:lnTo>
                <a:lnTo>
                  <a:pt x="1519" y="112"/>
                </a:lnTo>
                <a:lnTo>
                  <a:pt x="1583" y="98"/>
                </a:lnTo>
                <a:lnTo>
                  <a:pt x="1633" y="84"/>
                </a:lnTo>
                <a:lnTo>
                  <a:pt x="1694" y="78"/>
                </a:lnTo>
                <a:lnTo>
                  <a:pt x="1857" y="71"/>
                </a:lnTo>
                <a:lnTo>
                  <a:pt x="1856" y="5"/>
                </a:lnTo>
                <a:close/>
              </a:path>
            </a:pathLst>
          </a:custGeom>
          <a:solidFill>
            <a:srgbClr val="475973"/>
          </a:solidFill>
          <a:ln>
            <a:noFill/>
          </a:ln>
          <a:extLst/>
        </p:spPr>
        <p:txBody>
          <a:bodyPr/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 sz="1200" kern="0">
              <a:solidFill>
                <a:sysClr val="windowText" lastClr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10" name="Picture 205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950" y="3107432"/>
            <a:ext cx="35877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" name="Picture 41" descr="Logitec QuickCam Express_highres 09-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1975" y="3583682"/>
            <a:ext cx="22066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" name="Picture 41" descr="Logitec QuickCam Express_highres 09-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24825" y="5575995"/>
            <a:ext cx="22066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" name="직사각형 152"/>
          <p:cNvSpPr>
            <a:spLocks noChangeArrowheads="1"/>
          </p:cNvSpPr>
          <p:nvPr/>
        </p:nvSpPr>
        <p:spPr bwMode="auto">
          <a:xfrm>
            <a:off x="7812088" y="5131495"/>
            <a:ext cx="2698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>
                <a:latin typeface="맑은 고딕" pitchFamily="50" charset="-127"/>
                <a:ea typeface="맑은 고딕" pitchFamily="50" charset="-127"/>
                <a:sym typeface="Wingdings 2" pitchFamily="18" charset="2"/>
              </a:rPr>
              <a:t></a:t>
            </a:r>
            <a:endParaRPr lang="ko-KR" altLang="en-US" sz="120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200">
                <a:latin typeface="맑은 고딕" pitchFamily="50" charset="-127"/>
                <a:ea typeface="맑은 고딕" pitchFamily="50" charset="-127"/>
                <a:sym typeface="Wingdings 2" pitchFamily="18" charset="2"/>
              </a:rPr>
              <a:t></a:t>
            </a:r>
            <a:endParaRPr lang="ko-KR" altLang="en-US" sz="12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7" name="직사각형 153"/>
          <p:cNvSpPr>
            <a:spLocks noChangeArrowheads="1"/>
          </p:cNvSpPr>
          <p:nvPr/>
        </p:nvSpPr>
        <p:spPr bwMode="auto">
          <a:xfrm>
            <a:off x="7758113" y="3013770"/>
            <a:ext cx="2698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o-KR" altLang="en-US" sz="1200">
                <a:latin typeface="맑은 고딕" pitchFamily="50" charset="-127"/>
                <a:ea typeface="맑은 고딕" pitchFamily="50" charset="-127"/>
                <a:sym typeface="Wingdings 2" pitchFamily="18" charset="2"/>
              </a:rPr>
              <a:t></a:t>
            </a:r>
            <a:endParaRPr lang="ko-KR" altLang="en-US" sz="1200">
              <a:latin typeface="맑은 고딕" pitchFamily="50" charset="-127"/>
              <a:ea typeface="맑은 고딕" pitchFamily="50" charset="-127"/>
            </a:endParaRPr>
          </a:p>
          <a:p>
            <a:r>
              <a:rPr lang="ko-KR" altLang="en-US" sz="1200">
                <a:latin typeface="맑은 고딕" pitchFamily="50" charset="-127"/>
                <a:ea typeface="맑은 고딕" pitchFamily="50" charset="-127"/>
                <a:sym typeface="Wingdings 2" pitchFamily="18" charset="2"/>
              </a:rPr>
              <a:t></a:t>
            </a:r>
            <a:endParaRPr lang="ko-KR" altLang="en-US" sz="120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8" name="직사각형 155"/>
          <p:cNvSpPr>
            <a:spLocks noChangeArrowheads="1"/>
          </p:cNvSpPr>
          <p:nvPr/>
        </p:nvSpPr>
        <p:spPr bwMode="auto">
          <a:xfrm>
            <a:off x="7905750" y="4809232"/>
            <a:ext cx="8096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200" b="1">
                <a:solidFill>
                  <a:srgbClr val="0070C0"/>
                </a:solidFill>
                <a:latin typeface="맑은 고딕" pitchFamily="50" charset="-127"/>
                <a:ea typeface="맑은 고딕" pitchFamily="50" charset="-127"/>
              </a:rPr>
              <a:t>CCTV #7</a:t>
            </a:r>
          </a:p>
        </p:txBody>
      </p:sp>
      <p:pic>
        <p:nvPicPr>
          <p:cNvPr id="119" name="Picture 41" descr="Logitec QuickCam Express_highres 09-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15300" y="4579045"/>
            <a:ext cx="220663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1" name="직선 연결선 575"/>
          <p:cNvCxnSpPr>
            <a:cxnSpLocks noChangeShapeType="1"/>
            <a:stCxn id="91" idx="4"/>
          </p:cNvCxnSpPr>
          <p:nvPr/>
        </p:nvCxnSpPr>
        <p:spPr bwMode="auto">
          <a:xfrm rot="16200000" flipH="1">
            <a:off x="7081044" y="3673376"/>
            <a:ext cx="166688" cy="1949450"/>
          </a:xfrm>
          <a:prstGeom prst="bentConnector2">
            <a:avLst/>
          </a:prstGeom>
          <a:noFill/>
          <a:ln w="3175" algn="ctr">
            <a:solidFill>
              <a:srgbClr val="FF0000"/>
            </a:solidFill>
            <a:prstDash val="dash"/>
            <a:round/>
            <a:headEnd type="triangle" w="med" len="med"/>
            <a:tailEnd/>
          </a:ln>
        </p:spPr>
      </p:cxnSp>
      <p:cxnSp>
        <p:nvCxnSpPr>
          <p:cNvPr id="122" name="직선 연결선 575"/>
          <p:cNvCxnSpPr>
            <a:cxnSpLocks noChangeShapeType="1"/>
            <a:stCxn id="70" idx="0"/>
          </p:cNvCxnSpPr>
          <p:nvPr/>
        </p:nvCxnSpPr>
        <p:spPr bwMode="auto">
          <a:xfrm rot="5400000" flipH="1" flipV="1">
            <a:off x="7201694" y="2822476"/>
            <a:ext cx="87313" cy="1914525"/>
          </a:xfrm>
          <a:prstGeom prst="bentConnector2">
            <a:avLst/>
          </a:prstGeom>
          <a:noFill/>
          <a:ln w="3175" algn="ctr">
            <a:solidFill>
              <a:srgbClr val="FF0000"/>
            </a:solidFill>
            <a:prstDash val="dash"/>
            <a:round/>
            <a:headEnd type="triangle" w="med" len="med"/>
            <a:tailEnd/>
          </a:ln>
        </p:spPr>
      </p:cxnSp>
      <p:cxnSp>
        <p:nvCxnSpPr>
          <p:cNvPr id="123" name="직선 연결선 575"/>
          <p:cNvCxnSpPr>
            <a:cxnSpLocks noChangeShapeType="1"/>
          </p:cNvCxnSpPr>
          <p:nvPr/>
        </p:nvCxnSpPr>
        <p:spPr bwMode="auto">
          <a:xfrm flipV="1">
            <a:off x="5364163" y="4482207"/>
            <a:ext cx="363537" cy="26511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 type="triangle" w="med" len="med"/>
            <a:tailEnd/>
          </a:ln>
        </p:spPr>
      </p:cxnSp>
      <p:cxnSp>
        <p:nvCxnSpPr>
          <p:cNvPr id="124" name="직선 연결선 575"/>
          <p:cNvCxnSpPr>
            <a:cxnSpLocks noChangeShapeType="1"/>
          </p:cNvCxnSpPr>
          <p:nvPr/>
        </p:nvCxnSpPr>
        <p:spPr bwMode="auto">
          <a:xfrm>
            <a:off x="5364163" y="3690045"/>
            <a:ext cx="415925" cy="25241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sysDash"/>
            <a:round/>
            <a:headEnd type="triangle" w="med" len="med"/>
            <a:tailEnd/>
          </a:ln>
        </p:spPr>
      </p:cxnSp>
      <p:sp>
        <p:nvSpPr>
          <p:cNvPr id="125" name="TextBox 162"/>
          <p:cNvSpPr txBox="1">
            <a:spLocks noChangeArrowheads="1"/>
          </p:cNvSpPr>
          <p:nvPr/>
        </p:nvSpPr>
        <p:spPr bwMode="auto">
          <a:xfrm>
            <a:off x="323850" y="1196082"/>
            <a:ext cx="496719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 dirty="0" smtClean="0">
                <a:latin typeface="맑은 고딕" pitchFamily="50" charset="-127"/>
                <a:ea typeface="맑은 고딕" pitchFamily="50" charset="-127"/>
              </a:rPr>
              <a:t>Controlled and managed at hub center</a:t>
            </a:r>
            <a:endParaRPr lang="ko-KR" altLang="en-US" sz="2000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126" name="Picture 2" descr="C:\Working\90000_곰탱이개인\비주얼_PNG\20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61225" y="2394645"/>
            <a:ext cx="32385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7" name="Picture 2" descr="C:\Working\90000_곰탱이개인\비주얼_PNG\20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61225" y="3596382"/>
            <a:ext cx="323850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" name="Picture 2" descr="C:\Working\90000_곰탱이개인\비주얼_PNG\20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51700" y="4555232"/>
            <a:ext cx="323850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" name="Picture 2" descr="C:\Working\90000_곰탱이개인\비주얼_PNG\204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61225" y="5550595"/>
            <a:ext cx="323850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" name="직사각형 147"/>
          <p:cNvSpPr>
            <a:spLocks noChangeArrowheads="1"/>
          </p:cNvSpPr>
          <p:nvPr/>
        </p:nvSpPr>
        <p:spPr bwMode="auto">
          <a:xfrm>
            <a:off x="6804248" y="2664520"/>
            <a:ext cx="117692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b="1" dirty="0" smtClean="0">
                <a:latin typeface="맑은 고딕" pitchFamily="50" charset="-127"/>
                <a:ea typeface="맑은 고딕" pitchFamily="50" charset="-127"/>
              </a:rPr>
              <a:t>Video analyzer</a:t>
            </a:r>
            <a:endParaRPr lang="ko-KR" altLang="en-US" sz="11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3" name="직사각형 147"/>
          <p:cNvSpPr>
            <a:spLocks noChangeArrowheads="1"/>
          </p:cNvSpPr>
          <p:nvPr/>
        </p:nvSpPr>
        <p:spPr bwMode="auto">
          <a:xfrm>
            <a:off x="6779451" y="3887470"/>
            <a:ext cx="117692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b="1" dirty="0" smtClean="0">
                <a:latin typeface="맑은 고딕" pitchFamily="50" charset="-127"/>
                <a:ea typeface="맑은 고딕" pitchFamily="50" charset="-127"/>
              </a:rPr>
              <a:t>Video analyzer</a:t>
            </a:r>
            <a:endParaRPr lang="ko-KR" altLang="en-US" sz="11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4" name="직사각형 147"/>
          <p:cNvSpPr>
            <a:spLocks noChangeArrowheads="1"/>
          </p:cNvSpPr>
          <p:nvPr/>
        </p:nvSpPr>
        <p:spPr bwMode="auto">
          <a:xfrm>
            <a:off x="6804248" y="4823574"/>
            <a:ext cx="117692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b="1" dirty="0" smtClean="0">
                <a:latin typeface="맑은 고딕" pitchFamily="50" charset="-127"/>
                <a:ea typeface="맑은 고딕" pitchFamily="50" charset="-127"/>
              </a:rPr>
              <a:t>Video analyzer</a:t>
            </a:r>
            <a:endParaRPr lang="ko-KR" altLang="en-US" sz="11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5" name="직사각형 147"/>
          <p:cNvSpPr>
            <a:spLocks noChangeArrowheads="1"/>
          </p:cNvSpPr>
          <p:nvPr/>
        </p:nvSpPr>
        <p:spPr bwMode="auto">
          <a:xfrm>
            <a:off x="6804248" y="5831686"/>
            <a:ext cx="1176925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b="1" dirty="0" smtClean="0">
                <a:latin typeface="맑은 고딕" pitchFamily="50" charset="-127"/>
                <a:ea typeface="맑은 고딕" pitchFamily="50" charset="-127"/>
              </a:rPr>
              <a:t>Video analyzer</a:t>
            </a:r>
            <a:endParaRPr lang="ko-KR" altLang="en-US" sz="1100" b="1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483768" y="188640"/>
            <a:ext cx="5976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>
                <a:latin typeface="Arial" pitchFamily="34" charset="0"/>
                <a:ea typeface="나눔고딕코딩" pitchFamily="49" charset="-127"/>
                <a:cs typeface="Arial" pitchFamily="34" charset="0"/>
              </a:rPr>
              <a:t>Monitoring  System </a:t>
            </a:r>
          </a:p>
        </p:txBody>
      </p:sp>
      <p:grpSp>
        <p:nvGrpSpPr>
          <p:cNvPr id="2" name="그룹 17"/>
          <p:cNvGrpSpPr/>
          <p:nvPr/>
        </p:nvGrpSpPr>
        <p:grpSpPr>
          <a:xfrm>
            <a:off x="179512" y="116632"/>
            <a:ext cx="1982024" cy="693860"/>
            <a:chOff x="285720" y="142852"/>
            <a:chExt cx="2500330" cy="933650"/>
          </a:xfrm>
        </p:grpSpPr>
        <p:pic>
          <p:nvPicPr>
            <p:cNvPr id="23" name="그림 22" descr="감시005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1538" y="142852"/>
              <a:ext cx="928694" cy="892727"/>
            </a:xfrm>
            <a:prstGeom prst="rect">
              <a:avLst/>
            </a:prstGeom>
          </p:spPr>
        </p:pic>
        <p:pic>
          <p:nvPicPr>
            <p:cNvPr id="25" name="그림 24" descr="감시00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73179" y="178323"/>
              <a:ext cx="779646" cy="859678"/>
            </a:xfrm>
            <a:prstGeom prst="rect">
              <a:avLst/>
            </a:prstGeom>
          </p:spPr>
        </p:pic>
        <p:pic>
          <p:nvPicPr>
            <p:cNvPr id="26" name="그림 25" descr="감시008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5720" y="178323"/>
              <a:ext cx="785818" cy="854226"/>
            </a:xfrm>
            <a:prstGeom prst="rect">
              <a:avLst/>
            </a:prstGeom>
          </p:spPr>
        </p:pic>
        <p:sp>
          <p:nvSpPr>
            <p:cNvPr id="27" name="직사각형 26"/>
            <p:cNvSpPr/>
            <p:nvPr/>
          </p:nvSpPr>
          <p:spPr>
            <a:xfrm>
              <a:off x="357158" y="249760"/>
              <a:ext cx="753808" cy="82674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1174986" y="249761"/>
              <a:ext cx="753808" cy="82674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2032242" y="249761"/>
              <a:ext cx="753808" cy="82674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8568" y="980728"/>
            <a:ext cx="8523872" cy="0"/>
          </a:xfrm>
          <a:prstGeom prst="line">
            <a:avLst/>
          </a:prstGeom>
          <a:noFill/>
          <a:ln w="15875">
            <a:solidFill>
              <a:srgbClr val="003366"/>
            </a:solidFill>
            <a:round/>
            <a:headEnd/>
            <a:tailEnd/>
          </a:ln>
        </p:spPr>
        <p:txBody>
          <a:bodyPr wrap="none" lIns="18000" tIns="82800" rIns="18000" anchor="ctr"/>
          <a:lstStyle/>
          <a:p>
            <a:endParaRPr lang="ko-KR" altLang="en-US" b="1" dirty="0"/>
          </a:p>
        </p:txBody>
      </p:sp>
      <p:sp>
        <p:nvSpPr>
          <p:cNvPr id="16" name="직사각형 15"/>
          <p:cNvSpPr/>
          <p:nvPr/>
        </p:nvSpPr>
        <p:spPr>
          <a:xfrm>
            <a:off x="467544" y="1412776"/>
            <a:ext cx="8208912" cy="482453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467544" y="1412776"/>
            <a:ext cx="8208912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/>
          <p:cNvSpPr txBox="1"/>
          <p:nvPr/>
        </p:nvSpPr>
        <p:spPr>
          <a:xfrm>
            <a:off x="920205" y="1474911"/>
            <a:ext cx="1995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err="1" smtClean="0"/>
              <a:t>AlphaEye</a:t>
            </a:r>
            <a:r>
              <a:rPr lang="en-US" altLang="ko-KR" sz="1400" b="1" smtClean="0"/>
              <a:t> Monitoring</a:t>
            </a:r>
            <a:endParaRPr lang="ko-KR" altLang="en-US" sz="1400" b="1"/>
          </a:p>
        </p:txBody>
      </p:sp>
      <p:pic>
        <p:nvPicPr>
          <p:cNvPr id="19" name="Picture 2" descr="E:\WorkSpace\MakeKey\Release\AlphaEye - 복사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413" y="1412776"/>
            <a:ext cx="393576" cy="39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884368" y="1477525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dirty="0" smtClean="0"/>
              <a:t>Log in</a:t>
            </a:r>
            <a:endParaRPr lang="ko-KR" altLang="en-US" sz="1100" b="1" dirty="0"/>
          </a:p>
        </p:txBody>
      </p:sp>
      <p:sp>
        <p:nvSpPr>
          <p:cNvPr id="21" name="직사각형 20"/>
          <p:cNvSpPr/>
          <p:nvPr/>
        </p:nvSpPr>
        <p:spPr>
          <a:xfrm>
            <a:off x="473413" y="1844824"/>
            <a:ext cx="1722323" cy="43924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4550" y="1844824"/>
            <a:ext cx="652190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직사각형 36"/>
          <p:cNvSpPr/>
          <p:nvPr/>
        </p:nvSpPr>
        <p:spPr>
          <a:xfrm>
            <a:off x="4427984" y="3717032"/>
            <a:ext cx="1512168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smtClean="0">
                <a:solidFill>
                  <a:schemeClr val="bg1">
                    <a:lumMod val="75000"/>
                  </a:schemeClr>
                </a:solidFill>
              </a:rPr>
              <a:t>아이디</a:t>
            </a:r>
            <a:endParaRPr lang="ko-KR" altLang="en-US" sz="12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4427984" y="4077072"/>
            <a:ext cx="1512168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smtClean="0">
                <a:solidFill>
                  <a:schemeClr val="bg1">
                    <a:lumMod val="75000"/>
                  </a:schemeClr>
                </a:solidFill>
              </a:rPr>
              <a:t>패스워</a:t>
            </a:r>
            <a:r>
              <a:rPr lang="ko-KR" altLang="en-US" sz="1200">
                <a:solidFill>
                  <a:schemeClr val="bg1">
                    <a:lumMod val="75000"/>
                  </a:schemeClr>
                </a:solidFill>
              </a:rPr>
              <a:t>드</a:t>
            </a:r>
          </a:p>
        </p:txBody>
      </p:sp>
      <p:sp>
        <p:nvSpPr>
          <p:cNvPr id="39" name="직사각형 38"/>
          <p:cNvSpPr/>
          <p:nvPr/>
        </p:nvSpPr>
        <p:spPr>
          <a:xfrm>
            <a:off x="6084168" y="3717032"/>
            <a:ext cx="72008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 smtClean="0"/>
              <a:t>Log in</a:t>
            </a:r>
            <a:endParaRPr lang="ko-KR" altLang="en-US" sz="1200" dirty="0"/>
          </a:p>
        </p:txBody>
      </p:sp>
      <p:sp>
        <p:nvSpPr>
          <p:cNvPr id="41" name="직사각형 40"/>
          <p:cNvSpPr/>
          <p:nvPr/>
        </p:nvSpPr>
        <p:spPr>
          <a:xfrm>
            <a:off x="4427984" y="1988840"/>
            <a:ext cx="1944216" cy="4320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r>
              <a:rPr lang="en-US" altLang="ko-KR" sz="2400" b="1" dirty="0" err="1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AlphaEye</a:t>
            </a:r>
            <a:r>
              <a:rPr lang="ko-KR" altLang="en-US" sz="2400" b="1" dirty="0" smtClean="0">
                <a:solidFill>
                  <a:srgbClr val="0070C0"/>
                </a:solidFill>
                <a:latin typeface="Microsoft YaHei" pitchFamily="34" charset="-122"/>
                <a:ea typeface="Microsoft YaHei" pitchFamily="34" charset="-122"/>
              </a:rPr>
              <a:t> </a:t>
            </a:r>
            <a:endParaRPr lang="ko-KR" altLang="en-US" sz="2400" b="1" dirty="0">
              <a:solidFill>
                <a:srgbClr val="0070C0"/>
              </a:solidFill>
            </a:endParaRPr>
          </a:p>
        </p:txBody>
      </p:sp>
      <p:pic>
        <p:nvPicPr>
          <p:cNvPr id="42" name="그림 41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16416" y="5805264"/>
            <a:ext cx="294515" cy="297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직사각형 42"/>
          <p:cNvSpPr/>
          <p:nvPr/>
        </p:nvSpPr>
        <p:spPr>
          <a:xfrm>
            <a:off x="466403" y="1844824"/>
            <a:ext cx="1655763" cy="28892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dirty="0" smtClean="0">
                <a:solidFill>
                  <a:schemeClr val="tx1"/>
                </a:solidFill>
              </a:rPr>
              <a:t>CCTV</a:t>
            </a:r>
            <a:r>
              <a:rPr lang="ko-KR" altLang="en-US" sz="1100" dirty="0" smtClean="0">
                <a:solidFill>
                  <a:schemeClr val="tx1"/>
                </a:solidFill>
              </a:rPr>
              <a:t> </a:t>
            </a:r>
            <a:r>
              <a:rPr lang="en-US" altLang="ko-KR" sz="1100" dirty="0" smtClean="0">
                <a:solidFill>
                  <a:schemeClr val="tx1"/>
                </a:solidFill>
              </a:rPr>
              <a:t>monitoring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466403" y="2205187"/>
            <a:ext cx="1655763" cy="28733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dirty="0" smtClean="0">
                <a:solidFill>
                  <a:schemeClr val="tx1"/>
                </a:solidFill>
              </a:rPr>
              <a:t>Suspect monitoring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466403" y="2565549"/>
            <a:ext cx="1655763" cy="28733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dirty="0" smtClean="0">
                <a:solidFill>
                  <a:schemeClr val="tx1"/>
                </a:solidFill>
              </a:rPr>
              <a:t>View history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466403" y="2924324"/>
            <a:ext cx="1655763" cy="28892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dirty="0" smtClean="0">
                <a:solidFill>
                  <a:schemeClr val="tx1"/>
                </a:solidFill>
              </a:rPr>
              <a:t>View statistics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466403" y="4292749"/>
            <a:ext cx="1655763" cy="28892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dirty="0" smtClean="0">
                <a:solidFill>
                  <a:schemeClr val="tx1"/>
                </a:solidFill>
              </a:rPr>
              <a:t>User information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466403" y="4653112"/>
            <a:ext cx="1655763" cy="28892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dirty="0">
                <a:solidFill>
                  <a:schemeClr val="tx1"/>
                </a:solidFill>
              </a:rPr>
              <a:t>CCTV</a:t>
            </a:r>
            <a:r>
              <a:rPr lang="ko-KR" altLang="en-US" sz="1100" dirty="0">
                <a:solidFill>
                  <a:schemeClr val="tx1"/>
                </a:solidFill>
              </a:rPr>
              <a:t> </a:t>
            </a:r>
            <a:r>
              <a:rPr lang="en-US" altLang="ko-KR" sz="1100" dirty="0" smtClean="0">
                <a:solidFill>
                  <a:schemeClr val="tx1"/>
                </a:solidFill>
              </a:rPr>
              <a:t>information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49" name="TextBox 21"/>
          <p:cNvSpPr txBox="1">
            <a:spLocks noChangeArrowheads="1"/>
          </p:cNvSpPr>
          <p:nvPr/>
        </p:nvSpPr>
        <p:spPr bwMode="auto">
          <a:xfrm>
            <a:off x="856928" y="3284687"/>
            <a:ext cx="7921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 smtClean="0"/>
              <a:t>Date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 smtClean="0"/>
              <a:t>CCTV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 smtClean="0"/>
              <a:t>Time</a:t>
            </a:r>
            <a:endParaRPr lang="ko-KR" alt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627784" y="313492"/>
            <a:ext cx="5206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Monitoring System</a:t>
            </a:r>
            <a:endParaRPr lang="en-US" altLang="ko-KR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Line 17"/>
          <p:cNvSpPr>
            <a:spLocks noChangeShapeType="1"/>
          </p:cNvSpPr>
          <p:nvPr/>
        </p:nvSpPr>
        <p:spPr bwMode="auto">
          <a:xfrm>
            <a:off x="8568" y="980728"/>
            <a:ext cx="8523872" cy="0"/>
          </a:xfrm>
          <a:prstGeom prst="line">
            <a:avLst/>
          </a:prstGeom>
          <a:noFill/>
          <a:ln w="15875">
            <a:solidFill>
              <a:srgbClr val="003366"/>
            </a:solidFill>
            <a:round/>
            <a:headEnd/>
            <a:tailEnd/>
          </a:ln>
        </p:spPr>
        <p:txBody>
          <a:bodyPr wrap="none" lIns="18000" tIns="82800" rIns="18000" anchor="ctr"/>
          <a:lstStyle/>
          <a:p>
            <a:endParaRPr lang="ko-KR" altLang="en-US" b="1" dirty="0"/>
          </a:p>
        </p:txBody>
      </p:sp>
      <p:grpSp>
        <p:nvGrpSpPr>
          <p:cNvPr id="2" name="그룹 22"/>
          <p:cNvGrpSpPr/>
          <p:nvPr/>
        </p:nvGrpSpPr>
        <p:grpSpPr>
          <a:xfrm>
            <a:off x="179512" y="116632"/>
            <a:ext cx="1982024" cy="693860"/>
            <a:chOff x="179512" y="116632"/>
            <a:chExt cx="1982024" cy="693860"/>
          </a:xfrm>
        </p:grpSpPr>
        <p:grpSp>
          <p:nvGrpSpPr>
            <p:cNvPr id="3" name="그룹 24"/>
            <p:cNvGrpSpPr/>
            <p:nvPr/>
          </p:nvGrpSpPr>
          <p:grpSpPr>
            <a:xfrm>
              <a:off x="179512" y="116632"/>
              <a:ext cx="1982024" cy="693860"/>
              <a:chOff x="285720" y="142852"/>
              <a:chExt cx="2500330" cy="933650"/>
            </a:xfrm>
          </p:grpSpPr>
          <p:pic>
            <p:nvPicPr>
              <p:cNvPr id="26" name="그림 25" descr="감시005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071538" y="142852"/>
                <a:ext cx="928694" cy="892727"/>
              </a:xfrm>
              <a:prstGeom prst="rect">
                <a:avLst/>
              </a:prstGeom>
            </p:spPr>
          </p:pic>
          <p:pic>
            <p:nvPicPr>
              <p:cNvPr id="27" name="그림 26" descr="감시004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973179" y="178323"/>
                <a:ext cx="779646" cy="859678"/>
              </a:xfrm>
              <a:prstGeom prst="rect">
                <a:avLst/>
              </a:prstGeom>
            </p:spPr>
          </p:pic>
          <p:pic>
            <p:nvPicPr>
              <p:cNvPr id="28" name="그림 27" descr="감시008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85720" y="178323"/>
                <a:ext cx="785818" cy="854226"/>
              </a:xfrm>
              <a:prstGeom prst="rect">
                <a:avLst/>
              </a:prstGeom>
            </p:spPr>
          </p:pic>
          <p:sp>
            <p:nvSpPr>
              <p:cNvPr id="29" name="직사각형 28"/>
              <p:cNvSpPr/>
              <p:nvPr/>
            </p:nvSpPr>
            <p:spPr>
              <a:xfrm>
                <a:off x="357158" y="249760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1174986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2032242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25" name="그림 24" descr="profiling 005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9672" y="279698"/>
              <a:ext cx="511271" cy="504056"/>
            </a:xfrm>
            <a:prstGeom prst="rect">
              <a:avLst/>
            </a:prstGeom>
          </p:spPr>
        </p:pic>
      </p:grpSp>
      <p:sp>
        <p:nvSpPr>
          <p:cNvPr id="113" name="직사각형 112"/>
          <p:cNvSpPr/>
          <p:nvPr/>
        </p:nvSpPr>
        <p:spPr>
          <a:xfrm>
            <a:off x="468313" y="1628477"/>
            <a:ext cx="8207375" cy="496887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14" name="직사각형 113"/>
          <p:cNvSpPr/>
          <p:nvPr/>
        </p:nvSpPr>
        <p:spPr>
          <a:xfrm>
            <a:off x="468313" y="1628477"/>
            <a:ext cx="8207375" cy="431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pic>
        <p:nvPicPr>
          <p:cNvPr id="115" name="Picture 2" descr="E:\WorkSpace\MakeKey\Release\AlphaEye - 복사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075" y="1628477"/>
            <a:ext cx="3937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" name="TextBox 5"/>
          <p:cNvSpPr txBox="1">
            <a:spLocks noChangeArrowheads="1"/>
          </p:cNvSpPr>
          <p:nvPr/>
        </p:nvSpPr>
        <p:spPr bwMode="auto">
          <a:xfrm>
            <a:off x="7885113" y="1693565"/>
            <a:ext cx="64770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100" b="1" dirty="0" smtClean="0"/>
              <a:t>Login</a:t>
            </a:r>
            <a:endParaRPr lang="ko-KR" altLang="en-US" sz="1100" b="1" dirty="0"/>
          </a:p>
        </p:txBody>
      </p:sp>
      <p:sp>
        <p:nvSpPr>
          <p:cNvPr id="134" name="직사각형 133"/>
          <p:cNvSpPr/>
          <p:nvPr/>
        </p:nvSpPr>
        <p:spPr>
          <a:xfrm>
            <a:off x="473075" y="2060277"/>
            <a:ext cx="1722438" cy="453707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/>
          </a:p>
        </p:txBody>
      </p:sp>
      <p:sp>
        <p:nvSpPr>
          <p:cNvPr id="135" name="직사각형 134"/>
          <p:cNvSpPr/>
          <p:nvPr/>
        </p:nvSpPr>
        <p:spPr>
          <a:xfrm>
            <a:off x="498475" y="2060277"/>
            <a:ext cx="1655763" cy="28892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dirty="0" smtClean="0">
                <a:solidFill>
                  <a:schemeClr val="tx1"/>
                </a:solidFill>
              </a:rPr>
              <a:t>CCTV</a:t>
            </a:r>
            <a:r>
              <a:rPr lang="ko-KR" altLang="en-US" sz="1100" dirty="0" smtClean="0">
                <a:solidFill>
                  <a:schemeClr val="tx1"/>
                </a:solidFill>
              </a:rPr>
              <a:t> </a:t>
            </a:r>
            <a:r>
              <a:rPr lang="en-US" altLang="ko-KR" sz="1100" dirty="0" smtClean="0">
                <a:solidFill>
                  <a:schemeClr val="tx1"/>
                </a:solidFill>
              </a:rPr>
              <a:t>monitoring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136" name="직사각형 135"/>
          <p:cNvSpPr/>
          <p:nvPr/>
        </p:nvSpPr>
        <p:spPr>
          <a:xfrm>
            <a:off x="498475" y="2420640"/>
            <a:ext cx="1655763" cy="28733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dirty="0" smtClean="0">
                <a:solidFill>
                  <a:schemeClr val="tx1"/>
                </a:solidFill>
              </a:rPr>
              <a:t>Suspect monitoring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137" name="직사각형 136"/>
          <p:cNvSpPr/>
          <p:nvPr/>
        </p:nvSpPr>
        <p:spPr>
          <a:xfrm>
            <a:off x="498475" y="2781002"/>
            <a:ext cx="1655763" cy="287338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dirty="0" smtClean="0">
                <a:solidFill>
                  <a:schemeClr val="tx1"/>
                </a:solidFill>
              </a:rPr>
              <a:t>View history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138" name="직사각형 137"/>
          <p:cNvSpPr/>
          <p:nvPr/>
        </p:nvSpPr>
        <p:spPr>
          <a:xfrm>
            <a:off x="498475" y="3139777"/>
            <a:ext cx="1655763" cy="28892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dirty="0" smtClean="0">
                <a:solidFill>
                  <a:schemeClr val="tx1"/>
                </a:solidFill>
              </a:rPr>
              <a:t>View statistics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graphicFrame>
        <p:nvGraphicFramePr>
          <p:cNvPr id="139" name="표 138"/>
          <p:cNvGraphicFramePr>
            <a:graphicFrameLocks noGrp="1"/>
          </p:cNvGraphicFramePr>
          <p:nvPr/>
        </p:nvGraphicFramePr>
        <p:xfrm>
          <a:off x="5435600" y="2060277"/>
          <a:ext cx="3168352" cy="1509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758"/>
                <a:gridCol w="734482"/>
                <a:gridCol w="1008112"/>
              </a:tblGrid>
              <a:tr h="24585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Picture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Date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</a:rPr>
                        <a:t>2016/8/8 12:25:54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9464">
                <a:tc rowSpan="4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308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/>
                        <a:t>CCTV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/>
                        <a:t>2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399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</a:rPr>
                        <a:t>Suspect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</a:rPr>
                        <a:t>61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91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State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On</a:t>
                      </a: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</a:rPr>
                        <a:t> going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40" name="표 139"/>
          <p:cNvGraphicFramePr>
            <a:graphicFrameLocks noGrp="1"/>
          </p:cNvGraphicFramePr>
          <p:nvPr/>
        </p:nvGraphicFramePr>
        <p:xfrm>
          <a:off x="5435600" y="3644602"/>
          <a:ext cx="3168352" cy="1509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758"/>
                <a:gridCol w="734483"/>
                <a:gridCol w="1008111"/>
              </a:tblGrid>
              <a:tr h="24585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Picture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Date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mtClean="0">
                          <a:solidFill>
                            <a:schemeClr val="tx1"/>
                          </a:solidFill>
                        </a:rPr>
                        <a:t>2016/8/8 12:25:54</a:t>
                      </a:r>
                      <a:endParaRPr lang="ko-KR" altLang="en-US" sz="14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9464">
                <a:tc rowSpan="4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308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/>
                        <a:t>CCTV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/>
                        <a:t>4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399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</a:rPr>
                        <a:t>Suspect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</a:rPr>
                        <a:t>66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91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State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On</a:t>
                      </a: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</a:rPr>
                        <a:t> going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41" name="표 140"/>
          <p:cNvGraphicFramePr>
            <a:graphicFrameLocks noGrp="1"/>
          </p:cNvGraphicFramePr>
          <p:nvPr/>
        </p:nvGraphicFramePr>
        <p:xfrm>
          <a:off x="2195513" y="5087640"/>
          <a:ext cx="3168352" cy="1509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758"/>
                <a:gridCol w="734482"/>
                <a:gridCol w="1008112"/>
              </a:tblGrid>
              <a:tr h="24585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Picture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Date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mtClean="0">
                          <a:solidFill>
                            <a:schemeClr val="tx1"/>
                          </a:solidFill>
                        </a:rPr>
                        <a:t>2016/8/8 12:25:54</a:t>
                      </a:r>
                      <a:endParaRPr lang="ko-KR" altLang="en-US" sz="14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9464">
                <a:tc rowSpan="4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308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/>
                        <a:t>CCTV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/>
                        <a:t>5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399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</a:rPr>
                        <a:t>Suspect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</a:rPr>
                        <a:t>67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91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State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On</a:t>
                      </a: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</a:rPr>
                        <a:t> going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42" name="표 141"/>
          <p:cNvGraphicFramePr>
            <a:graphicFrameLocks noGrp="1"/>
          </p:cNvGraphicFramePr>
          <p:nvPr/>
        </p:nvGraphicFramePr>
        <p:xfrm>
          <a:off x="5435600" y="5157191"/>
          <a:ext cx="3168352" cy="14750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758"/>
                <a:gridCol w="734482"/>
                <a:gridCol w="1008112"/>
              </a:tblGrid>
              <a:tr h="26110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Picture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Date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</a:rPr>
                        <a:t>2016/8/8 12:25:54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2092">
                <a:tc rowSpan="4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655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/>
                        <a:t>CCTV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/>
                        <a:t>6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5979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</a:rPr>
                        <a:t>Suspect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</a:rPr>
                        <a:t>69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1104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State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On</a:t>
                      </a: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</a:rPr>
                        <a:t> going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4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7588" y="2552402"/>
            <a:ext cx="1309687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4" name="표 143"/>
          <p:cNvGraphicFramePr>
            <a:graphicFrameLocks noGrp="1"/>
          </p:cNvGraphicFramePr>
          <p:nvPr/>
        </p:nvGraphicFramePr>
        <p:xfrm>
          <a:off x="2195513" y="2063452"/>
          <a:ext cx="3168352" cy="1509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758"/>
                <a:gridCol w="734481"/>
                <a:gridCol w="1008113"/>
              </a:tblGrid>
              <a:tr h="24585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Picture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Date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</a:rPr>
                        <a:t>2017/8/8 12:25:54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9464">
                <a:tc rowSpan="4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308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/>
                        <a:t>CCTV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399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</a:rPr>
                        <a:t>Suspect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mtClean="0">
                          <a:solidFill>
                            <a:schemeClr val="tx1"/>
                          </a:solidFill>
                        </a:rPr>
                        <a:t>70</a:t>
                      </a:r>
                      <a:endParaRPr lang="ko-KR" altLang="en-US" sz="14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91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State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On</a:t>
                      </a: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</a:rPr>
                        <a:t> going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145" name="표 144"/>
          <p:cNvGraphicFramePr>
            <a:graphicFrameLocks noGrp="1"/>
          </p:cNvGraphicFramePr>
          <p:nvPr/>
        </p:nvGraphicFramePr>
        <p:xfrm>
          <a:off x="2195513" y="3574752"/>
          <a:ext cx="3168352" cy="1509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5758"/>
                <a:gridCol w="734482"/>
                <a:gridCol w="1008112"/>
              </a:tblGrid>
              <a:tr h="24585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Picture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Date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</a:rPr>
                        <a:t>2016/8/8 12:25:54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99464">
                <a:tc rowSpan="4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3085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/>
                        <a:t>CCTV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/>
                        <a:t>3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3997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</a:rPr>
                        <a:t>Suspect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dirty="0" smtClean="0">
                          <a:solidFill>
                            <a:schemeClr val="tx1"/>
                          </a:solidFill>
                        </a:rPr>
                        <a:t>69</a:t>
                      </a:r>
                      <a:endParaRPr lang="ko-KR" alt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918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State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On</a:t>
                      </a: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</a:rPr>
                        <a:t> going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46" name="직사각형 145"/>
          <p:cNvSpPr/>
          <p:nvPr/>
        </p:nvSpPr>
        <p:spPr>
          <a:xfrm>
            <a:off x="498475" y="4508202"/>
            <a:ext cx="1655763" cy="28892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dirty="0" smtClean="0">
                <a:solidFill>
                  <a:schemeClr val="tx1"/>
                </a:solidFill>
              </a:rPr>
              <a:t>User information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147" name="직사각형 146"/>
          <p:cNvSpPr/>
          <p:nvPr/>
        </p:nvSpPr>
        <p:spPr>
          <a:xfrm>
            <a:off x="498475" y="4868565"/>
            <a:ext cx="1655763" cy="288925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100" dirty="0">
                <a:solidFill>
                  <a:schemeClr val="tx1"/>
                </a:solidFill>
              </a:rPr>
              <a:t>CCTV</a:t>
            </a:r>
            <a:r>
              <a:rPr lang="ko-KR" altLang="en-US" sz="1100" dirty="0">
                <a:solidFill>
                  <a:schemeClr val="tx1"/>
                </a:solidFill>
              </a:rPr>
              <a:t> </a:t>
            </a:r>
            <a:r>
              <a:rPr lang="en-US" altLang="ko-KR" sz="1100" dirty="0" smtClean="0">
                <a:solidFill>
                  <a:schemeClr val="tx1"/>
                </a:solidFill>
              </a:rPr>
              <a:t>information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148" name="TextBox 21"/>
          <p:cNvSpPr txBox="1">
            <a:spLocks noChangeArrowheads="1"/>
          </p:cNvSpPr>
          <p:nvPr/>
        </p:nvSpPr>
        <p:spPr bwMode="auto">
          <a:xfrm>
            <a:off x="889000" y="3500140"/>
            <a:ext cx="79216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 smtClean="0"/>
              <a:t>Date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 smtClean="0"/>
              <a:t>CCTV</a:t>
            </a:r>
            <a:endParaRPr lang="en-US" altLang="ko-KR" sz="1100" dirty="0"/>
          </a:p>
          <a:p>
            <a:pPr>
              <a:lnSpc>
                <a:spcPct val="150000"/>
              </a:lnSpc>
            </a:pPr>
            <a:r>
              <a:rPr lang="en-US" altLang="ko-KR" sz="1100" dirty="0" smtClean="0"/>
              <a:t>Time</a:t>
            </a:r>
            <a:endParaRPr lang="ko-KR" altLang="en-US" sz="1100" dirty="0"/>
          </a:p>
        </p:txBody>
      </p:sp>
      <p:sp>
        <p:nvSpPr>
          <p:cNvPr id="149" name="TextBox 22"/>
          <p:cNvSpPr txBox="1">
            <a:spLocks noChangeArrowheads="1"/>
          </p:cNvSpPr>
          <p:nvPr/>
        </p:nvSpPr>
        <p:spPr bwMode="auto">
          <a:xfrm>
            <a:off x="920750" y="1699915"/>
            <a:ext cx="3146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400" b="1" dirty="0" err="1" smtClean="0"/>
              <a:t>AlphaEye</a:t>
            </a:r>
            <a:r>
              <a:rPr lang="en-US" altLang="ko-KR" sz="1400" b="1" dirty="0" smtClean="0"/>
              <a:t> </a:t>
            </a:r>
            <a:r>
              <a:rPr lang="en-US" altLang="ko-KR" sz="1400" b="1" dirty="0"/>
              <a:t>: </a:t>
            </a:r>
            <a:r>
              <a:rPr lang="en-US" altLang="ko-KR" sz="1400" b="1" dirty="0" smtClean="0"/>
              <a:t>T2 </a:t>
            </a:r>
            <a:endParaRPr lang="ko-KR" altLang="en-US" sz="1400" b="1" dirty="0"/>
          </a:p>
        </p:txBody>
      </p:sp>
      <p:pic>
        <p:nvPicPr>
          <p:cNvPr id="1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18163" y="2492077"/>
            <a:ext cx="1223962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39975" y="4076402"/>
            <a:ext cx="12954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2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063" y="4076402"/>
            <a:ext cx="124777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339975" y="5516265"/>
            <a:ext cx="124777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508625" y="5516265"/>
            <a:ext cx="1295400" cy="95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" name="TextBox 28"/>
          <p:cNvSpPr txBox="1">
            <a:spLocks noChangeArrowheads="1"/>
          </p:cNvSpPr>
          <p:nvPr/>
        </p:nvSpPr>
        <p:spPr bwMode="auto">
          <a:xfrm>
            <a:off x="323850" y="1123652"/>
            <a:ext cx="42096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2000" b="1" dirty="0" smtClean="0">
                <a:latin typeface="맑은 고딕" pitchFamily="50" charset="-127"/>
                <a:ea typeface="맑은 고딕" pitchFamily="50" charset="-127"/>
              </a:rPr>
              <a:t>Example of</a:t>
            </a:r>
            <a:r>
              <a:rPr lang="ko-KR" altLang="en-US" sz="20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2000" b="1" dirty="0" smtClean="0">
                <a:latin typeface="맑은 고딕" pitchFamily="50" charset="-127"/>
                <a:ea typeface="맑은 고딕" pitchFamily="50" charset="-127"/>
              </a:rPr>
              <a:t>Suspect Monitoring </a:t>
            </a:r>
            <a:endParaRPr lang="ko-KR" altLang="en-US" sz="2000" b="1" dirty="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627784" y="313492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Service example of Monitoring System </a:t>
            </a:r>
          </a:p>
        </p:txBody>
      </p:sp>
      <p:sp>
        <p:nvSpPr>
          <p:cNvPr id="44" name="Line 17"/>
          <p:cNvSpPr>
            <a:spLocks noChangeShapeType="1"/>
          </p:cNvSpPr>
          <p:nvPr/>
        </p:nvSpPr>
        <p:spPr bwMode="auto">
          <a:xfrm>
            <a:off x="8568" y="980728"/>
            <a:ext cx="8523872" cy="0"/>
          </a:xfrm>
          <a:prstGeom prst="line">
            <a:avLst/>
          </a:prstGeom>
          <a:noFill/>
          <a:ln w="15875">
            <a:solidFill>
              <a:srgbClr val="003366"/>
            </a:solidFill>
            <a:round/>
            <a:headEnd/>
            <a:tailEnd/>
          </a:ln>
        </p:spPr>
        <p:txBody>
          <a:bodyPr wrap="none" lIns="18000" tIns="82800" rIns="18000" anchor="ctr"/>
          <a:lstStyle/>
          <a:p>
            <a:endParaRPr lang="ko-KR" altLang="en-US" b="1" dirty="0"/>
          </a:p>
        </p:txBody>
      </p:sp>
      <p:grpSp>
        <p:nvGrpSpPr>
          <p:cNvPr id="2" name="그룹 22"/>
          <p:cNvGrpSpPr/>
          <p:nvPr/>
        </p:nvGrpSpPr>
        <p:grpSpPr>
          <a:xfrm>
            <a:off x="179512" y="116632"/>
            <a:ext cx="1982024" cy="693860"/>
            <a:chOff x="179512" y="116632"/>
            <a:chExt cx="1982024" cy="693860"/>
          </a:xfrm>
        </p:grpSpPr>
        <p:grpSp>
          <p:nvGrpSpPr>
            <p:cNvPr id="3" name="그룹 24"/>
            <p:cNvGrpSpPr/>
            <p:nvPr/>
          </p:nvGrpSpPr>
          <p:grpSpPr>
            <a:xfrm>
              <a:off x="179512" y="116632"/>
              <a:ext cx="1982024" cy="693860"/>
              <a:chOff x="285720" y="142852"/>
              <a:chExt cx="2500330" cy="933650"/>
            </a:xfrm>
          </p:grpSpPr>
          <p:pic>
            <p:nvPicPr>
              <p:cNvPr id="26" name="그림 25" descr="감시005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071538" y="142852"/>
                <a:ext cx="928694" cy="892727"/>
              </a:xfrm>
              <a:prstGeom prst="rect">
                <a:avLst/>
              </a:prstGeom>
            </p:spPr>
          </p:pic>
          <p:pic>
            <p:nvPicPr>
              <p:cNvPr id="27" name="그림 26" descr="감시004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973179" y="178323"/>
                <a:ext cx="779646" cy="859678"/>
              </a:xfrm>
              <a:prstGeom prst="rect">
                <a:avLst/>
              </a:prstGeom>
            </p:spPr>
          </p:pic>
          <p:pic>
            <p:nvPicPr>
              <p:cNvPr id="28" name="그림 27" descr="감시008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85720" y="178323"/>
                <a:ext cx="785818" cy="854226"/>
              </a:xfrm>
              <a:prstGeom prst="rect">
                <a:avLst/>
              </a:prstGeom>
            </p:spPr>
          </p:pic>
          <p:sp>
            <p:nvSpPr>
              <p:cNvPr id="29" name="직사각형 28"/>
              <p:cNvSpPr/>
              <p:nvPr/>
            </p:nvSpPr>
            <p:spPr>
              <a:xfrm>
                <a:off x="357158" y="249760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1174986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2032242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25" name="그림 24" descr="profiling 005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9672" y="279698"/>
              <a:ext cx="511271" cy="504056"/>
            </a:xfrm>
            <a:prstGeom prst="rect">
              <a:avLst/>
            </a:prstGeom>
          </p:spPr>
        </p:pic>
      </p:grpSp>
      <p:sp>
        <p:nvSpPr>
          <p:cNvPr id="14" name="TextBox 28"/>
          <p:cNvSpPr txBox="1">
            <a:spLocks noChangeArrowheads="1"/>
          </p:cNvSpPr>
          <p:nvPr/>
        </p:nvSpPr>
        <p:spPr bwMode="auto">
          <a:xfrm>
            <a:off x="107504" y="1200373"/>
            <a:ext cx="40196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CCTV State Monitoring information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sz="16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2" name="직사각형 31"/>
          <p:cNvSpPr/>
          <p:nvPr/>
        </p:nvSpPr>
        <p:spPr>
          <a:xfrm>
            <a:off x="467544" y="1772816"/>
            <a:ext cx="8208912" cy="482453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467544" y="1772816"/>
            <a:ext cx="8208912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4" name="Picture 2" descr="E:\WorkSpace\MakeKey\Release\AlphaEye - 복사본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13" y="1772816"/>
            <a:ext cx="393576" cy="393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7884368" y="1837565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dirty="0" smtClean="0"/>
              <a:t>Log in</a:t>
            </a:r>
            <a:endParaRPr lang="ko-KR" altLang="en-US" sz="1100" b="1" dirty="0"/>
          </a:p>
        </p:txBody>
      </p:sp>
      <p:sp>
        <p:nvSpPr>
          <p:cNvPr id="36" name="직사각형 35"/>
          <p:cNvSpPr/>
          <p:nvPr/>
        </p:nvSpPr>
        <p:spPr>
          <a:xfrm>
            <a:off x="473413" y="2204864"/>
            <a:ext cx="1722323" cy="43924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직사각형 36"/>
          <p:cNvSpPr/>
          <p:nvPr/>
        </p:nvSpPr>
        <p:spPr>
          <a:xfrm>
            <a:off x="498366" y="2204864"/>
            <a:ext cx="1656184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</a:rPr>
              <a:t>CCTV</a:t>
            </a:r>
            <a:r>
              <a:rPr lang="ko-KR" altLang="en-US" sz="1100" dirty="0" smtClean="0">
                <a:solidFill>
                  <a:schemeClr val="tx1"/>
                </a:solidFill>
              </a:rPr>
              <a:t> </a:t>
            </a:r>
            <a:r>
              <a:rPr lang="en-US" altLang="ko-KR" sz="1100" dirty="0" smtClean="0">
                <a:solidFill>
                  <a:schemeClr val="tx1"/>
                </a:solidFill>
              </a:rPr>
              <a:t>Monitoring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38" name="직사각형 37"/>
          <p:cNvSpPr/>
          <p:nvPr/>
        </p:nvSpPr>
        <p:spPr>
          <a:xfrm>
            <a:off x="498366" y="2564904"/>
            <a:ext cx="1656184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</a:rPr>
              <a:t>Suspect Monitoring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498366" y="2924944"/>
            <a:ext cx="1656184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</a:rPr>
              <a:t>Event History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40" name="직사각형 39"/>
          <p:cNvSpPr/>
          <p:nvPr/>
        </p:nvSpPr>
        <p:spPr>
          <a:xfrm>
            <a:off x="498366" y="3284984"/>
            <a:ext cx="1656184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</a:rPr>
              <a:t>Statistics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graphicFrame>
        <p:nvGraphicFramePr>
          <p:cNvPr id="41" name="표 40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04138553"/>
              </p:ext>
            </p:extLst>
          </p:nvPr>
        </p:nvGraphicFramePr>
        <p:xfrm>
          <a:off x="2195737" y="2492896"/>
          <a:ext cx="6480720" cy="29125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276"/>
                <a:gridCol w="1186971"/>
                <a:gridCol w="903584"/>
                <a:gridCol w="1114963"/>
                <a:gridCol w="1114963"/>
                <a:gridCol w="1114963"/>
              </a:tblGrid>
              <a:tr h="352277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dirty="0" smtClean="0">
                          <a:solidFill>
                            <a:schemeClr val="tx1"/>
                          </a:solidFill>
                        </a:rPr>
                        <a:t>일 시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</a:rPr>
                        <a:t>CCTV NO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smtClean="0">
                          <a:solidFill>
                            <a:schemeClr val="tx1"/>
                          </a:solidFill>
                        </a:rPr>
                        <a:t>ON/OFF</a:t>
                      </a:r>
                      <a:endParaRPr lang="ko-KR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100" smtClean="0">
                          <a:solidFill>
                            <a:schemeClr val="tx1"/>
                          </a:solidFill>
                        </a:rPr>
                        <a:t>일 시</a:t>
                      </a:r>
                      <a:endParaRPr lang="ko-KR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dirty="0" smtClean="0">
                          <a:solidFill>
                            <a:schemeClr val="tx1"/>
                          </a:solidFill>
                        </a:rPr>
                        <a:t>CCTV NO</a:t>
                      </a:r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smtClean="0">
                          <a:solidFill>
                            <a:schemeClr val="tx1"/>
                          </a:solidFill>
                        </a:rPr>
                        <a:t>ON/OFF</a:t>
                      </a:r>
                      <a:endParaRPr lang="ko-KR" altLang="en-US" sz="11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88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mtClean="0">
                          <a:latin typeface="+mn-lt"/>
                        </a:rPr>
                        <a:t>2016/8/8</a:t>
                      </a:r>
                    </a:p>
                    <a:p>
                      <a:pPr algn="ctr" latinLnBrk="1"/>
                      <a:r>
                        <a:rPr lang="en-US" altLang="ko-KR" sz="1100" b="1" smtClean="0">
                          <a:latin typeface="+mn-lt"/>
                        </a:rPr>
                        <a:t>12:23:54</a:t>
                      </a:r>
                      <a:endParaRPr lang="ko-KR" altLang="en-US" sz="1100" b="1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smtClean="0">
                          <a:latin typeface="+mn-lt"/>
                        </a:rPr>
                        <a:t>1</a:t>
                      </a:r>
                      <a:endParaRPr lang="ko-KR" altLang="en-US" sz="1100" b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mtClean="0">
                          <a:latin typeface="+mn-lt"/>
                        </a:rPr>
                        <a:t>2016/8/8</a:t>
                      </a:r>
                    </a:p>
                    <a:p>
                      <a:pPr algn="ctr" latinLnBrk="1"/>
                      <a:r>
                        <a:rPr lang="en-US" altLang="ko-KR" sz="1100" b="1" smtClean="0">
                          <a:latin typeface="+mn-lt"/>
                        </a:rPr>
                        <a:t>12:23:54</a:t>
                      </a:r>
                      <a:endParaRPr lang="ko-KR" altLang="en-US" sz="1100" b="1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+mn-lt"/>
                        </a:rPr>
                        <a:t>2</a:t>
                      </a:r>
                      <a:endParaRPr lang="ko-KR" altLang="en-US" sz="11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88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mtClean="0">
                          <a:latin typeface="+mn-lt"/>
                        </a:rPr>
                        <a:t>2016/8/8</a:t>
                      </a:r>
                    </a:p>
                    <a:p>
                      <a:pPr algn="ctr" latinLnBrk="1"/>
                      <a:r>
                        <a:rPr lang="en-US" altLang="ko-KR" sz="1100" b="1" smtClean="0">
                          <a:latin typeface="+mn-lt"/>
                        </a:rPr>
                        <a:t>11:34:33</a:t>
                      </a:r>
                      <a:endParaRPr lang="ko-KR" altLang="en-US" sz="1100" b="1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+mn-lt"/>
                        </a:rPr>
                        <a:t>3</a:t>
                      </a:r>
                      <a:endParaRPr lang="ko-KR" altLang="en-US" sz="11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mtClean="0">
                          <a:latin typeface="+mn-lt"/>
                        </a:rPr>
                        <a:t>2016/8/8</a:t>
                      </a:r>
                    </a:p>
                    <a:p>
                      <a:pPr algn="ctr" latinLnBrk="1"/>
                      <a:r>
                        <a:rPr lang="en-US" altLang="ko-KR" sz="1100" b="1" smtClean="0">
                          <a:latin typeface="+mn-lt"/>
                        </a:rPr>
                        <a:t>11:34:33</a:t>
                      </a:r>
                      <a:endParaRPr lang="ko-KR" altLang="en-US" sz="1100" b="1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+mn-lt"/>
                        </a:rPr>
                        <a:t>4</a:t>
                      </a:r>
                      <a:endParaRPr lang="ko-KR" altLang="en-US" sz="11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88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mtClean="0">
                          <a:latin typeface="+mn-lt"/>
                        </a:rPr>
                        <a:t>2016/8/8</a:t>
                      </a:r>
                    </a:p>
                    <a:p>
                      <a:pPr algn="ctr" latinLnBrk="1"/>
                      <a:r>
                        <a:rPr lang="en-US" altLang="ko-KR" sz="1100" b="1" smtClean="0">
                          <a:latin typeface="+mn-lt"/>
                        </a:rPr>
                        <a:t>10:45:21</a:t>
                      </a:r>
                      <a:endParaRPr lang="ko-KR" altLang="en-US" sz="1100" b="1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+mn-lt"/>
                        </a:rPr>
                        <a:t>5</a:t>
                      </a:r>
                      <a:endParaRPr lang="ko-KR" altLang="en-US" sz="11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mtClean="0">
                          <a:latin typeface="+mn-lt"/>
                        </a:rPr>
                        <a:t>2016/8/8</a:t>
                      </a:r>
                    </a:p>
                    <a:p>
                      <a:pPr algn="ctr" latinLnBrk="1"/>
                      <a:r>
                        <a:rPr lang="en-US" altLang="ko-KR" sz="1100" b="1" smtClean="0">
                          <a:latin typeface="+mn-lt"/>
                        </a:rPr>
                        <a:t>10:45:21</a:t>
                      </a:r>
                      <a:endParaRPr lang="ko-KR" altLang="en-US" sz="1100" b="1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+mn-lt"/>
                        </a:rPr>
                        <a:t>6</a:t>
                      </a:r>
                      <a:endParaRPr lang="ko-KR" altLang="en-US" sz="11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88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latin typeface="+mn-lt"/>
                        </a:rPr>
                        <a:t>2016/8/8</a:t>
                      </a:r>
                    </a:p>
                    <a:p>
                      <a:pPr algn="ctr" latinLnBrk="1"/>
                      <a:r>
                        <a:rPr lang="en-US" altLang="ko-KR" sz="1100" b="1" dirty="0" smtClean="0">
                          <a:latin typeface="+mn-lt"/>
                        </a:rPr>
                        <a:t>12:23:54</a:t>
                      </a:r>
                      <a:endParaRPr lang="ko-KR" altLang="en-US" sz="11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smtClean="0">
                          <a:latin typeface="+mn-lt"/>
                        </a:rPr>
                        <a:t>7</a:t>
                      </a:r>
                      <a:endParaRPr lang="ko-KR" altLang="en-US" sz="1100" b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mtClean="0">
                          <a:latin typeface="+mn-lt"/>
                        </a:rPr>
                        <a:t>2016/8/8</a:t>
                      </a:r>
                    </a:p>
                    <a:p>
                      <a:pPr algn="ctr" latinLnBrk="1"/>
                      <a:r>
                        <a:rPr lang="en-US" altLang="ko-KR" sz="1100" b="1" smtClean="0">
                          <a:latin typeface="+mn-lt"/>
                        </a:rPr>
                        <a:t>12:23:54</a:t>
                      </a:r>
                      <a:endParaRPr lang="ko-KR" altLang="en-US" sz="1100" b="1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+mn-lt"/>
                        </a:rPr>
                        <a:t>8</a:t>
                      </a:r>
                      <a:endParaRPr lang="ko-KR" altLang="en-US" sz="11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88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mtClean="0">
                          <a:latin typeface="+mn-lt"/>
                        </a:rPr>
                        <a:t>2016/8/8</a:t>
                      </a:r>
                    </a:p>
                    <a:p>
                      <a:pPr algn="ctr" latinLnBrk="1"/>
                      <a:r>
                        <a:rPr lang="en-US" altLang="ko-KR" sz="1100" b="1" smtClean="0">
                          <a:latin typeface="+mn-lt"/>
                        </a:rPr>
                        <a:t>11:34:33</a:t>
                      </a:r>
                      <a:endParaRPr lang="ko-KR" altLang="en-US" sz="1100" b="1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+mn-lt"/>
                        </a:rPr>
                        <a:t>9</a:t>
                      </a:r>
                      <a:endParaRPr lang="ko-KR" altLang="en-US" sz="11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mtClean="0">
                          <a:latin typeface="+mn-lt"/>
                        </a:rPr>
                        <a:t>2016/8/8</a:t>
                      </a:r>
                    </a:p>
                    <a:p>
                      <a:pPr algn="ctr" latinLnBrk="1"/>
                      <a:r>
                        <a:rPr lang="en-US" altLang="ko-KR" sz="1100" b="1" smtClean="0">
                          <a:latin typeface="+mn-lt"/>
                        </a:rPr>
                        <a:t>11:34:33</a:t>
                      </a:r>
                      <a:endParaRPr lang="ko-KR" altLang="en-US" sz="1100" b="1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+mn-lt"/>
                        </a:rPr>
                        <a:t>10</a:t>
                      </a:r>
                      <a:endParaRPr lang="ko-KR" altLang="en-US" sz="11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88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mtClean="0">
                          <a:latin typeface="+mn-lt"/>
                        </a:rPr>
                        <a:t>2016/8/8</a:t>
                      </a:r>
                    </a:p>
                    <a:p>
                      <a:pPr algn="ctr" latinLnBrk="1"/>
                      <a:r>
                        <a:rPr lang="en-US" altLang="ko-KR" sz="1100" b="1" smtClean="0">
                          <a:latin typeface="+mn-lt"/>
                        </a:rPr>
                        <a:t>12:23:54</a:t>
                      </a:r>
                      <a:endParaRPr lang="ko-KR" altLang="en-US" sz="1100" b="1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+mn-lt"/>
                        </a:rPr>
                        <a:t>11</a:t>
                      </a:r>
                      <a:endParaRPr lang="ko-KR" altLang="en-US" sz="11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smtClean="0">
                          <a:latin typeface="+mn-lt"/>
                        </a:rPr>
                        <a:t>2016/8/8</a:t>
                      </a:r>
                    </a:p>
                    <a:p>
                      <a:pPr algn="ctr" latinLnBrk="1"/>
                      <a:r>
                        <a:rPr lang="en-US" altLang="ko-KR" sz="1100" b="1" smtClean="0">
                          <a:latin typeface="+mn-lt"/>
                        </a:rPr>
                        <a:t>12:23:54</a:t>
                      </a:r>
                      <a:endParaRPr lang="ko-KR" altLang="en-US" sz="1100" b="1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0" dirty="0" smtClean="0">
                          <a:latin typeface="+mn-lt"/>
                        </a:rPr>
                        <a:t>12</a:t>
                      </a:r>
                      <a:endParaRPr lang="ko-KR" altLang="en-US" sz="11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100" b="0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2" name="타원 41"/>
          <p:cNvSpPr/>
          <p:nvPr/>
        </p:nvSpPr>
        <p:spPr>
          <a:xfrm>
            <a:off x="4716016" y="2957224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타원 42"/>
          <p:cNvSpPr/>
          <p:nvPr/>
        </p:nvSpPr>
        <p:spPr>
          <a:xfrm>
            <a:off x="4716016" y="3384661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타원 44"/>
          <p:cNvSpPr/>
          <p:nvPr/>
        </p:nvSpPr>
        <p:spPr>
          <a:xfrm>
            <a:off x="4716016" y="3812098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타원 45"/>
          <p:cNvSpPr/>
          <p:nvPr/>
        </p:nvSpPr>
        <p:spPr>
          <a:xfrm>
            <a:off x="4716016" y="4239535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타원 46"/>
          <p:cNvSpPr/>
          <p:nvPr/>
        </p:nvSpPr>
        <p:spPr>
          <a:xfrm>
            <a:off x="4716016" y="4666972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타원 47"/>
          <p:cNvSpPr/>
          <p:nvPr/>
        </p:nvSpPr>
        <p:spPr>
          <a:xfrm>
            <a:off x="4716016" y="5094409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타원 48"/>
          <p:cNvSpPr/>
          <p:nvPr/>
        </p:nvSpPr>
        <p:spPr>
          <a:xfrm>
            <a:off x="8028384" y="2955766"/>
            <a:ext cx="216024" cy="21602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타원 49"/>
          <p:cNvSpPr/>
          <p:nvPr/>
        </p:nvSpPr>
        <p:spPr>
          <a:xfrm>
            <a:off x="8028384" y="3383411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타원 50"/>
          <p:cNvSpPr/>
          <p:nvPr/>
        </p:nvSpPr>
        <p:spPr>
          <a:xfrm>
            <a:off x="8028384" y="3811056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타원 51"/>
          <p:cNvSpPr/>
          <p:nvPr/>
        </p:nvSpPr>
        <p:spPr>
          <a:xfrm>
            <a:off x="8028384" y="4238701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3" name="타원 52"/>
          <p:cNvSpPr/>
          <p:nvPr/>
        </p:nvSpPr>
        <p:spPr>
          <a:xfrm>
            <a:off x="8028384" y="4666346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4" name="타원 53"/>
          <p:cNvSpPr/>
          <p:nvPr/>
        </p:nvSpPr>
        <p:spPr>
          <a:xfrm>
            <a:off x="8028384" y="5093991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TextBox 54"/>
          <p:cNvSpPr txBox="1"/>
          <p:nvPr/>
        </p:nvSpPr>
        <p:spPr>
          <a:xfrm>
            <a:off x="6497654" y="2218075"/>
            <a:ext cx="19239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Time</a:t>
            </a:r>
            <a:r>
              <a:rPr lang="ko-KR" altLang="en-US" sz="1100" dirty="0" smtClean="0"/>
              <a:t> </a:t>
            </a:r>
            <a:r>
              <a:rPr lang="en-US" altLang="ko-KR" sz="1100" dirty="0" smtClean="0"/>
              <a:t>: 2017/01/12 14:23:23</a:t>
            </a:r>
            <a:endParaRPr lang="ko-KR" altLang="en-US" sz="1100" dirty="0"/>
          </a:p>
        </p:txBody>
      </p:sp>
      <p:sp>
        <p:nvSpPr>
          <p:cNvPr id="56" name="TextBox 55"/>
          <p:cNvSpPr txBox="1"/>
          <p:nvPr/>
        </p:nvSpPr>
        <p:spPr>
          <a:xfrm>
            <a:off x="4499992" y="6309320"/>
            <a:ext cx="18261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smtClean="0"/>
              <a:t>&lt; 1 2 3 4 5 6 7 8 9 10 &gt; </a:t>
            </a:r>
            <a:endParaRPr lang="ko-KR" altLang="en-US" sz="1100"/>
          </a:p>
        </p:txBody>
      </p:sp>
      <p:sp>
        <p:nvSpPr>
          <p:cNvPr id="58" name="직사각형 57"/>
          <p:cNvSpPr/>
          <p:nvPr/>
        </p:nvSpPr>
        <p:spPr>
          <a:xfrm>
            <a:off x="498366" y="4653136"/>
            <a:ext cx="1656184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</a:rPr>
              <a:t>User Information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59" name="직사각형 58"/>
          <p:cNvSpPr/>
          <p:nvPr/>
        </p:nvSpPr>
        <p:spPr>
          <a:xfrm>
            <a:off x="498366" y="5013176"/>
            <a:ext cx="1656184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</a:rPr>
              <a:t>CCTV</a:t>
            </a:r>
            <a:r>
              <a:rPr lang="ko-KR" altLang="en-US" sz="1100" dirty="0" smtClean="0">
                <a:solidFill>
                  <a:schemeClr val="tx1"/>
                </a:solidFill>
              </a:rPr>
              <a:t> </a:t>
            </a:r>
            <a:r>
              <a:rPr lang="en-US" altLang="ko-KR" sz="1100" dirty="0" smtClean="0">
                <a:solidFill>
                  <a:schemeClr val="tx1"/>
                </a:solidFill>
              </a:rPr>
              <a:t>Information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89318" y="3645024"/>
            <a:ext cx="79208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 smtClean="0"/>
              <a:t>Date</a:t>
            </a:r>
          </a:p>
          <a:p>
            <a:pPr>
              <a:lnSpc>
                <a:spcPct val="150000"/>
              </a:lnSpc>
            </a:pPr>
            <a:r>
              <a:rPr lang="en-US" altLang="ko-KR" sz="1100" dirty="0" smtClean="0"/>
              <a:t>CCTV</a:t>
            </a:r>
          </a:p>
          <a:p>
            <a:pPr>
              <a:lnSpc>
                <a:spcPct val="150000"/>
              </a:lnSpc>
            </a:pPr>
            <a:r>
              <a:rPr lang="en-US" altLang="ko-KR" sz="1100" dirty="0" smtClean="0"/>
              <a:t>Time</a:t>
            </a:r>
            <a:endParaRPr lang="ko-KR" altLang="en-US" sz="1100" dirty="0"/>
          </a:p>
        </p:txBody>
      </p:sp>
      <p:sp>
        <p:nvSpPr>
          <p:cNvPr id="61" name="TextBox 60"/>
          <p:cNvSpPr txBox="1"/>
          <p:nvPr/>
        </p:nvSpPr>
        <p:spPr>
          <a:xfrm>
            <a:off x="920204" y="1834951"/>
            <a:ext cx="31477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dirty="0" err="1" smtClean="0"/>
              <a:t>AlphaEye</a:t>
            </a:r>
            <a:r>
              <a:rPr lang="ko-KR" altLang="en-US" sz="1400" b="1" dirty="0" smtClean="0"/>
              <a:t>  </a:t>
            </a:r>
            <a:r>
              <a:rPr lang="en-US" altLang="ko-KR" sz="1400" b="1" dirty="0" smtClean="0"/>
              <a:t>Monitoring : T2</a:t>
            </a:r>
            <a:endParaRPr lang="ko-KR" alt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ine 17"/>
          <p:cNvSpPr>
            <a:spLocks noChangeShapeType="1"/>
          </p:cNvSpPr>
          <p:nvPr/>
        </p:nvSpPr>
        <p:spPr bwMode="auto">
          <a:xfrm>
            <a:off x="8568" y="980728"/>
            <a:ext cx="8523872" cy="0"/>
          </a:xfrm>
          <a:prstGeom prst="line">
            <a:avLst/>
          </a:prstGeom>
          <a:noFill/>
          <a:ln w="15875">
            <a:solidFill>
              <a:srgbClr val="003366"/>
            </a:solidFill>
            <a:round/>
            <a:headEnd/>
            <a:tailEnd/>
          </a:ln>
        </p:spPr>
        <p:txBody>
          <a:bodyPr wrap="none" lIns="18000" tIns="82800" rIns="18000" anchor="ctr"/>
          <a:lstStyle/>
          <a:p>
            <a:endParaRPr lang="ko-KR" altLang="en-US" b="1" dirty="0"/>
          </a:p>
        </p:txBody>
      </p:sp>
      <p:grpSp>
        <p:nvGrpSpPr>
          <p:cNvPr id="2" name="그룹 15"/>
          <p:cNvGrpSpPr/>
          <p:nvPr/>
        </p:nvGrpSpPr>
        <p:grpSpPr>
          <a:xfrm>
            <a:off x="179512" y="44624"/>
            <a:ext cx="1982024" cy="693860"/>
            <a:chOff x="179512" y="116632"/>
            <a:chExt cx="1982024" cy="693860"/>
          </a:xfrm>
        </p:grpSpPr>
        <p:grpSp>
          <p:nvGrpSpPr>
            <p:cNvPr id="3" name="그룹 24"/>
            <p:cNvGrpSpPr/>
            <p:nvPr/>
          </p:nvGrpSpPr>
          <p:grpSpPr>
            <a:xfrm>
              <a:off x="179512" y="116632"/>
              <a:ext cx="1982024" cy="693860"/>
              <a:chOff x="285720" y="142852"/>
              <a:chExt cx="2500330" cy="933650"/>
            </a:xfrm>
          </p:grpSpPr>
          <p:pic>
            <p:nvPicPr>
              <p:cNvPr id="20" name="그림 19" descr="감시005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071538" y="142852"/>
                <a:ext cx="928694" cy="892727"/>
              </a:xfrm>
              <a:prstGeom prst="rect">
                <a:avLst/>
              </a:prstGeom>
            </p:spPr>
          </p:pic>
          <p:pic>
            <p:nvPicPr>
              <p:cNvPr id="21" name="그림 20" descr="감시004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973179" y="178323"/>
                <a:ext cx="779646" cy="859678"/>
              </a:xfrm>
              <a:prstGeom prst="rect">
                <a:avLst/>
              </a:prstGeom>
            </p:spPr>
          </p:pic>
          <p:pic>
            <p:nvPicPr>
              <p:cNvPr id="22" name="그림 21" descr="감시008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85720" y="178323"/>
                <a:ext cx="785818" cy="854226"/>
              </a:xfrm>
              <a:prstGeom prst="rect">
                <a:avLst/>
              </a:prstGeom>
            </p:spPr>
          </p:pic>
          <p:sp>
            <p:nvSpPr>
              <p:cNvPr id="24" name="직사각형 23"/>
              <p:cNvSpPr/>
              <p:nvPr/>
            </p:nvSpPr>
            <p:spPr>
              <a:xfrm>
                <a:off x="357158" y="249760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1174986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" name="직사각형 33"/>
              <p:cNvSpPr/>
              <p:nvPr/>
            </p:nvSpPr>
            <p:spPr>
              <a:xfrm>
                <a:off x="2032242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19" name="그림 18" descr="profiling 005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9672" y="279698"/>
              <a:ext cx="511271" cy="504056"/>
            </a:xfrm>
            <a:prstGeom prst="rect">
              <a:avLst/>
            </a:prstGeom>
          </p:spPr>
        </p:pic>
      </p:grpSp>
      <p:pic>
        <p:nvPicPr>
          <p:cNvPr id="5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628800"/>
            <a:ext cx="18192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" name="그림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062" y="1523166"/>
            <a:ext cx="838823" cy="838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8" name="직사각형 57"/>
          <p:cNvSpPr/>
          <p:nvPr/>
        </p:nvSpPr>
        <p:spPr>
          <a:xfrm>
            <a:off x="3859062" y="1474897"/>
            <a:ext cx="838823" cy="88709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9" name="이등변 삼각형 58"/>
          <p:cNvSpPr/>
          <p:nvPr/>
        </p:nvSpPr>
        <p:spPr>
          <a:xfrm rot="16200000">
            <a:off x="2497734" y="940868"/>
            <a:ext cx="750406" cy="1923907"/>
          </a:xfrm>
          <a:prstGeom prst="triangle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872936" y="2420888"/>
            <a:ext cx="3139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latin typeface="+mn-ea"/>
              </a:rPr>
              <a:t>② </a:t>
            </a:r>
            <a:r>
              <a:rPr lang="en-US" altLang="ko-KR" sz="1200" dirty="0" smtClean="0">
                <a:latin typeface="+mn-ea"/>
              </a:rPr>
              <a:t>Detect Suspect level and capture </a:t>
            </a:r>
          </a:p>
          <a:p>
            <a:r>
              <a:rPr lang="en-US" altLang="ko-KR" sz="1200" dirty="0" smtClean="0">
                <a:latin typeface="+mn-ea"/>
              </a:rPr>
              <a:t>    video image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79512" y="2492896"/>
            <a:ext cx="28757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latin typeface="+mn-ea"/>
              </a:rPr>
              <a:t>① </a:t>
            </a:r>
            <a:r>
              <a:rPr lang="en-US" altLang="ko-KR" sz="1200" dirty="0" smtClean="0">
                <a:latin typeface="+mn-ea"/>
              </a:rPr>
              <a:t>Capture video and analyze </a:t>
            </a:r>
          </a:p>
          <a:p>
            <a:r>
              <a:rPr lang="en-US" altLang="ko-KR" sz="1200" dirty="0" smtClean="0">
                <a:latin typeface="+mn-ea"/>
              </a:rPr>
              <a:t>    Suspect level by CCTV</a:t>
            </a:r>
            <a:r>
              <a:rPr lang="ko-KR" altLang="en-US" sz="1200" dirty="0" smtClean="0">
                <a:latin typeface="+mn-ea"/>
              </a:rPr>
              <a:t> </a:t>
            </a:r>
            <a:endParaRPr lang="ko-KR" altLang="en-US" sz="1200" dirty="0">
              <a:latin typeface="+mn-ea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0" y="1268760"/>
            <a:ext cx="2122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600" b="1" dirty="0" smtClean="0">
                <a:solidFill>
                  <a:srgbClr val="0070C0"/>
                </a:solidFill>
                <a:latin typeface="+mn-ea"/>
              </a:rPr>
              <a:t>Detection Analyzer</a:t>
            </a:r>
            <a:endParaRPr lang="ko-KR" altLang="en-US" sz="1600" b="1" dirty="0">
              <a:solidFill>
                <a:srgbClr val="0070C0"/>
              </a:solidFill>
              <a:latin typeface="+mn-ea"/>
            </a:endParaRPr>
          </a:p>
        </p:txBody>
      </p:sp>
      <p:pic>
        <p:nvPicPr>
          <p:cNvPr id="63" name="그림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364" y="4371182"/>
            <a:ext cx="2050118" cy="1529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화살표: 아래쪽 13"/>
          <p:cNvSpPr/>
          <p:nvPr/>
        </p:nvSpPr>
        <p:spPr>
          <a:xfrm>
            <a:off x="4210823" y="2920766"/>
            <a:ext cx="233664" cy="130032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355976" y="3429000"/>
            <a:ext cx="2716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 smtClean="0">
                <a:latin typeface="+mn-ea"/>
              </a:rPr>
              <a:t>③ </a:t>
            </a:r>
            <a:r>
              <a:rPr lang="en-US" altLang="ko-KR" sz="1200" dirty="0" smtClean="0">
                <a:latin typeface="+mn-ea"/>
              </a:rPr>
              <a:t>Track captured suspect person </a:t>
            </a:r>
          </a:p>
          <a:p>
            <a:r>
              <a:rPr lang="en-US" altLang="ko-KR" sz="1200" dirty="0" smtClean="0">
                <a:latin typeface="+mn-ea"/>
              </a:rPr>
              <a:t>    (Face recognition) </a:t>
            </a:r>
            <a:endParaRPr lang="ko-KR" altLang="en-US" sz="1200" b="1" dirty="0">
              <a:latin typeface="+mn-ea"/>
            </a:endParaRPr>
          </a:p>
        </p:txBody>
      </p:sp>
      <p:pic>
        <p:nvPicPr>
          <p:cNvPr id="66" name="그림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71181"/>
            <a:ext cx="2050118" cy="1529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그림 6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056" y="1764148"/>
            <a:ext cx="219075" cy="304800"/>
          </a:xfrm>
          <a:prstGeom prst="rect">
            <a:avLst/>
          </a:prstGeom>
        </p:spPr>
      </p:pic>
      <p:pic>
        <p:nvPicPr>
          <p:cNvPr id="68" name="그림 6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85" y="4297092"/>
            <a:ext cx="219075" cy="304800"/>
          </a:xfrm>
          <a:prstGeom prst="rect">
            <a:avLst/>
          </a:prstGeom>
        </p:spPr>
      </p:pic>
      <p:cxnSp>
        <p:nvCxnSpPr>
          <p:cNvPr id="69" name="직선 화살표 연결선 68"/>
          <p:cNvCxnSpPr>
            <a:stCxn id="63" idx="3"/>
            <a:endCxn id="66" idx="1"/>
          </p:cNvCxnSpPr>
          <p:nvPr/>
        </p:nvCxnSpPr>
        <p:spPr>
          <a:xfrm flipV="1">
            <a:off x="4314482" y="5135833"/>
            <a:ext cx="25751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0" name="그림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279" y="4440600"/>
            <a:ext cx="940907" cy="780999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7672266" y="5221599"/>
            <a:ext cx="1255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+mn-ea"/>
              </a:rPr>
              <a:t>Event history management</a:t>
            </a:r>
            <a:endParaRPr lang="ko-KR" altLang="en-US" sz="1200" b="1" dirty="0">
              <a:latin typeface="+mn-ea"/>
            </a:endParaRPr>
          </a:p>
        </p:txBody>
      </p:sp>
      <p:pic>
        <p:nvPicPr>
          <p:cNvPr id="72" name="그림 7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55" y="4293096"/>
            <a:ext cx="344551" cy="344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3" name="TextBox 72"/>
          <p:cNvSpPr txBox="1"/>
          <p:nvPr/>
        </p:nvSpPr>
        <p:spPr>
          <a:xfrm>
            <a:off x="6876256" y="4664169"/>
            <a:ext cx="868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solidFill>
                  <a:srgbClr val="0070C0"/>
                </a:solidFill>
                <a:latin typeface="+mn-ea"/>
              </a:rPr>
              <a:t>Detection</a:t>
            </a:r>
            <a:endParaRPr lang="en-US" altLang="ko-KR" sz="1200" dirty="0">
              <a:solidFill>
                <a:srgbClr val="0070C0"/>
              </a:solidFill>
              <a:latin typeface="+mn-ea"/>
            </a:endParaRPr>
          </a:p>
        </p:txBody>
      </p:sp>
      <p:cxnSp>
        <p:nvCxnSpPr>
          <p:cNvPr id="74" name="직선 화살표 연결선 73"/>
          <p:cNvCxnSpPr>
            <a:cxnSpLocks/>
          </p:cNvCxnSpPr>
          <p:nvPr/>
        </p:nvCxnSpPr>
        <p:spPr>
          <a:xfrm>
            <a:off x="6637906" y="4678838"/>
            <a:ext cx="1736036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그림 7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685" y="4593321"/>
            <a:ext cx="344551" cy="344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" name="그림 7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812" y="1517904"/>
            <a:ext cx="940907" cy="780999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6053287" y="2359913"/>
            <a:ext cx="12550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smtClean="0">
                <a:latin typeface="+mn-ea"/>
              </a:rPr>
              <a:t>Event history management</a:t>
            </a:r>
            <a:endParaRPr lang="ko-KR" altLang="en-US" sz="1200" b="1" dirty="0">
              <a:latin typeface="+mn-ea"/>
            </a:endParaRPr>
          </a:p>
        </p:txBody>
      </p:sp>
      <p:cxnSp>
        <p:nvCxnSpPr>
          <p:cNvPr id="78" name="직선 화살표 연결선 77"/>
          <p:cNvCxnSpPr>
            <a:stCxn id="57" idx="3"/>
          </p:cNvCxnSpPr>
          <p:nvPr/>
        </p:nvCxnSpPr>
        <p:spPr>
          <a:xfrm flipV="1">
            <a:off x="4697885" y="1930461"/>
            <a:ext cx="1438927" cy="1211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원통형 29"/>
          <p:cNvSpPr/>
          <p:nvPr/>
        </p:nvSpPr>
        <p:spPr>
          <a:xfrm>
            <a:off x="6652383" y="1887840"/>
            <a:ext cx="785828" cy="43233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80" name="원통형 30"/>
          <p:cNvSpPr/>
          <p:nvPr/>
        </p:nvSpPr>
        <p:spPr>
          <a:xfrm>
            <a:off x="8321611" y="4789586"/>
            <a:ext cx="785828" cy="43233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123728" y="3923764"/>
            <a:ext cx="201622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70C0"/>
                </a:solidFill>
                <a:latin typeface="+mn-ea"/>
              </a:rPr>
              <a:t>Tracking server</a:t>
            </a:r>
            <a:endParaRPr lang="ko-KR" altLang="en-US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4499992" y="5949280"/>
            <a:ext cx="25147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latin typeface="+mn-ea"/>
              </a:rPr>
              <a:t>⑤ </a:t>
            </a:r>
            <a:r>
              <a:rPr lang="en-US" altLang="ko-KR" sz="1200" dirty="0" smtClean="0">
                <a:latin typeface="+mn-ea"/>
              </a:rPr>
              <a:t>Event history management </a:t>
            </a:r>
            <a:endParaRPr lang="ko-KR" altLang="en-US" sz="1200" dirty="0">
              <a:latin typeface="+mn-ea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092280" y="5733256"/>
            <a:ext cx="2051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latin typeface="+mn-ea"/>
              </a:rPr>
              <a:t>⑥ </a:t>
            </a:r>
            <a:r>
              <a:rPr lang="en-US" altLang="ko-KR" sz="1200" dirty="0" smtClean="0">
                <a:latin typeface="+mn-ea"/>
              </a:rPr>
              <a:t>Finish tracking after </a:t>
            </a:r>
          </a:p>
          <a:p>
            <a:r>
              <a:rPr lang="en-US" altLang="ko-KR" sz="1200" dirty="0" smtClean="0">
                <a:latin typeface="+mn-ea"/>
              </a:rPr>
              <a:t>    some working time</a:t>
            </a:r>
          </a:p>
          <a:p>
            <a:r>
              <a:rPr lang="en-US" altLang="ko-KR" sz="1200" dirty="0" smtClean="0">
                <a:latin typeface="+mn-ea"/>
              </a:rPr>
              <a:t>    and event completion</a:t>
            </a:r>
          </a:p>
        </p:txBody>
      </p:sp>
      <p:sp>
        <p:nvSpPr>
          <p:cNvPr id="84" name="원통형 36"/>
          <p:cNvSpPr/>
          <p:nvPr/>
        </p:nvSpPr>
        <p:spPr>
          <a:xfrm>
            <a:off x="107504" y="4985466"/>
            <a:ext cx="785828" cy="43233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>
                <a:solidFill>
                  <a:schemeClr val="tx1"/>
                </a:solidFill>
                <a:latin typeface="+mn-ea"/>
              </a:rPr>
              <a:t>BL</a:t>
            </a:r>
            <a:endParaRPr lang="ko-KR" altLang="en-US" b="1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85" name="직선 화살표 연결선 84"/>
          <p:cNvCxnSpPr>
            <a:cxnSpLocks/>
          </p:cNvCxnSpPr>
          <p:nvPr/>
        </p:nvCxnSpPr>
        <p:spPr>
          <a:xfrm>
            <a:off x="867996" y="5143279"/>
            <a:ext cx="1327740" cy="139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107505" y="4479503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 smtClean="0">
                <a:latin typeface="+mn-ea"/>
              </a:rPr>
              <a:t>To track Black Listed person </a:t>
            </a:r>
          </a:p>
          <a:p>
            <a:pPr algn="ctr"/>
            <a:r>
              <a:rPr lang="en-US" altLang="ko-KR" sz="1200" dirty="0" smtClean="0">
                <a:latin typeface="+mn-ea"/>
              </a:rPr>
              <a:t>(Linked to Police station)</a:t>
            </a:r>
            <a:endParaRPr lang="en-US" altLang="ko-KR" sz="1200" dirty="0">
              <a:latin typeface="+mn-e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339752" y="231031"/>
            <a:ext cx="69127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 smtClean="0">
                <a:latin typeface="Times New Roman" pitchFamily="18" charset="0"/>
                <a:cs typeface="Times New Roman" pitchFamily="18" charset="0"/>
              </a:rPr>
              <a:t> Detecting and Tracking system for potential terrorist</a:t>
            </a:r>
            <a:endParaRPr lang="ko-KR" altLang="en-US" sz="2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308304" y="1412776"/>
            <a:ext cx="241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dirty="0" smtClean="0">
                <a:latin typeface="+mn-ea"/>
              </a:rPr>
              <a:t>Detect the dangerous </a:t>
            </a:r>
          </a:p>
          <a:p>
            <a:r>
              <a:rPr lang="en-US" altLang="ko-KR" sz="1200" dirty="0" smtClean="0">
                <a:latin typeface="+mn-ea"/>
              </a:rPr>
              <a:t>person and, order action</a:t>
            </a:r>
            <a:endParaRPr lang="ko-KR" altLang="en-US" sz="1200" dirty="0">
              <a:latin typeface="+mn-ea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763688" y="5951021"/>
            <a:ext cx="2875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/>
              <a:t>④ </a:t>
            </a:r>
            <a:r>
              <a:rPr lang="en-US" altLang="ko-KR" sz="1200" dirty="0" smtClean="0"/>
              <a:t>Track the highly dangerous person    </a:t>
            </a:r>
          </a:p>
          <a:p>
            <a:r>
              <a:rPr lang="en-US" altLang="ko-KR" sz="1200" dirty="0" smtClean="0"/>
              <a:t>    captured by Detection function</a:t>
            </a:r>
            <a:endParaRPr lang="en-US" altLang="ko-KR" sz="1200" dirty="0"/>
          </a:p>
          <a:p>
            <a:r>
              <a:rPr lang="en-US" altLang="ko-KR" sz="1200" dirty="0" smtClean="0"/>
              <a:t>   (Face recognition-&gt;Tracking)</a:t>
            </a:r>
            <a:endParaRPr lang="en-US" altLang="ko-KR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6880110" y="2924944"/>
            <a:ext cx="2156386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b="1" dirty="0" smtClean="0">
                <a:solidFill>
                  <a:srgbClr val="0070C0"/>
                </a:solidFill>
                <a:latin typeface="+mn-ea"/>
              </a:rPr>
              <a:t>Detecting server</a:t>
            </a:r>
            <a:endParaRPr lang="ko-KR" altLang="en-US" b="1" dirty="0">
              <a:solidFill>
                <a:srgbClr val="0070C0"/>
              </a:solidFill>
              <a:latin typeface="+mn-ea"/>
            </a:endParaRPr>
          </a:p>
        </p:txBody>
      </p:sp>
      <p:sp>
        <p:nvSpPr>
          <p:cNvPr id="49" name="화살표: 아래쪽 13"/>
          <p:cNvSpPr/>
          <p:nvPr/>
        </p:nvSpPr>
        <p:spPr>
          <a:xfrm>
            <a:off x="8028384" y="3356992"/>
            <a:ext cx="233664" cy="9402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0" name="화살표: 아래쪽 13"/>
          <p:cNvSpPr/>
          <p:nvPr/>
        </p:nvSpPr>
        <p:spPr>
          <a:xfrm rot="16200000">
            <a:off x="5292080" y="1196752"/>
            <a:ext cx="233664" cy="9402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  <p:sp>
        <p:nvSpPr>
          <p:cNvPr id="51" name="화살표: 아래쪽 13"/>
          <p:cNvSpPr/>
          <p:nvPr/>
        </p:nvSpPr>
        <p:spPr>
          <a:xfrm>
            <a:off x="7956376" y="1988840"/>
            <a:ext cx="233664" cy="94028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627784" y="313492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Service example of Monitoring System </a:t>
            </a:r>
          </a:p>
        </p:txBody>
      </p:sp>
      <p:sp>
        <p:nvSpPr>
          <p:cNvPr id="44" name="Line 17"/>
          <p:cNvSpPr>
            <a:spLocks noChangeShapeType="1"/>
          </p:cNvSpPr>
          <p:nvPr/>
        </p:nvSpPr>
        <p:spPr bwMode="auto">
          <a:xfrm>
            <a:off x="8568" y="980728"/>
            <a:ext cx="8523872" cy="0"/>
          </a:xfrm>
          <a:prstGeom prst="line">
            <a:avLst/>
          </a:prstGeom>
          <a:noFill/>
          <a:ln w="15875">
            <a:solidFill>
              <a:srgbClr val="003366"/>
            </a:solidFill>
            <a:round/>
            <a:headEnd/>
            <a:tailEnd/>
          </a:ln>
        </p:spPr>
        <p:txBody>
          <a:bodyPr wrap="none" lIns="18000" tIns="82800" rIns="18000" anchor="ctr"/>
          <a:lstStyle/>
          <a:p>
            <a:endParaRPr lang="ko-KR" altLang="en-US" b="1" dirty="0"/>
          </a:p>
        </p:txBody>
      </p:sp>
      <p:grpSp>
        <p:nvGrpSpPr>
          <p:cNvPr id="2" name="그룹 22"/>
          <p:cNvGrpSpPr/>
          <p:nvPr/>
        </p:nvGrpSpPr>
        <p:grpSpPr>
          <a:xfrm>
            <a:off x="179512" y="116632"/>
            <a:ext cx="1982024" cy="693860"/>
            <a:chOff x="179512" y="116632"/>
            <a:chExt cx="1982024" cy="693860"/>
          </a:xfrm>
        </p:grpSpPr>
        <p:grpSp>
          <p:nvGrpSpPr>
            <p:cNvPr id="3" name="그룹 24"/>
            <p:cNvGrpSpPr/>
            <p:nvPr/>
          </p:nvGrpSpPr>
          <p:grpSpPr>
            <a:xfrm>
              <a:off x="179512" y="116632"/>
              <a:ext cx="1982024" cy="693860"/>
              <a:chOff x="285720" y="142852"/>
              <a:chExt cx="2500330" cy="933650"/>
            </a:xfrm>
          </p:grpSpPr>
          <p:pic>
            <p:nvPicPr>
              <p:cNvPr id="26" name="그림 25" descr="감시005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071538" y="142852"/>
                <a:ext cx="928694" cy="892727"/>
              </a:xfrm>
              <a:prstGeom prst="rect">
                <a:avLst/>
              </a:prstGeom>
            </p:spPr>
          </p:pic>
          <p:pic>
            <p:nvPicPr>
              <p:cNvPr id="27" name="그림 26" descr="감시004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973179" y="178323"/>
                <a:ext cx="779646" cy="859678"/>
              </a:xfrm>
              <a:prstGeom prst="rect">
                <a:avLst/>
              </a:prstGeom>
            </p:spPr>
          </p:pic>
          <p:pic>
            <p:nvPicPr>
              <p:cNvPr id="28" name="그림 27" descr="감시008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85720" y="178323"/>
                <a:ext cx="785818" cy="854226"/>
              </a:xfrm>
              <a:prstGeom prst="rect">
                <a:avLst/>
              </a:prstGeom>
            </p:spPr>
          </p:pic>
          <p:sp>
            <p:nvSpPr>
              <p:cNvPr id="29" name="직사각형 28"/>
              <p:cNvSpPr/>
              <p:nvPr/>
            </p:nvSpPr>
            <p:spPr>
              <a:xfrm>
                <a:off x="357158" y="249760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1174986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2032242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25" name="그림 24" descr="profiling 005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9672" y="279698"/>
              <a:ext cx="511271" cy="504056"/>
            </a:xfrm>
            <a:prstGeom prst="rect">
              <a:avLst/>
            </a:prstGeom>
          </p:spPr>
        </p:pic>
      </p:grpSp>
      <p:sp>
        <p:nvSpPr>
          <p:cNvPr id="14" name="TextBox 28"/>
          <p:cNvSpPr txBox="1">
            <a:spLocks noChangeArrowheads="1"/>
          </p:cNvSpPr>
          <p:nvPr/>
        </p:nvSpPr>
        <p:spPr bwMode="auto">
          <a:xfrm>
            <a:off x="107504" y="1200373"/>
            <a:ext cx="28796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Monitoring information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sz="1600" b="1" dirty="0">
              <a:latin typeface="맑은 고딕" pitchFamily="50" charset="-127"/>
              <a:ea typeface="맑은 고딕" pitchFamily="50" charset="-127"/>
            </a:endParaRPr>
          </a:p>
        </p:txBody>
      </p:sp>
      <p:graphicFrame>
        <p:nvGraphicFramePr>
          <p:cNvPr id="15" name="표 14"/>
          <p:cNvGraphicFramePr>
            <a:graphicFrameLocks noGrp="1"/>
          </p:cNvGraphicFramePr>
          <p:nvPr/>
        </p:nvGraphicFramePr>
        <p:xfrm>
          <a:off x="78929" y="2208436"/>
          <a:ext cx="4536504" cy="3019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864096"/>
                <a:gridCol w="1944216"/>
              </a:tblGrid>
              <a:tr h="3795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Picture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Date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mtClean="0">
                          <a:solidFill>
                            <a:schemeClr val="tx1"/>
                          </a:solidFill>
                        </a:rPr>
                        <a:t>2016/8/8</a:t>
                      </a:r>
                    </a:p>
                    <a:p>
                      <a:pPr algn="ctr" latinLnBrk="1"/>
                      <a:r>
                        <a:rPr lang="en-US" altLang="ko-KR" sz="1400" b="0" smtClean="0">
                          <a:solidFill>
                            <a:schemeClr val="tx1"/>
                          </a:solidFill>
                        </a:rPr>
                        <a:t>12:23:54</a:t>
                      </a:r>
                      <a:endParaRPr lang="ko-KR" altLang="en-US" sz="14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7402">
                <a:tc rowSpan="4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3320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/>
                        <a:t>CCTV</a:t>
                      </a:r>
                      <a:endParaRPr lang="ko-KR" altLang="en-US" sz="12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458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100" b="1" dirty="0" smtClean="0">
                          <a:solidFill>
                            <a:schemeClr val="tx1"/>
                          </a:solidFill>
                        </a:rPr>
                        <a:t>Suspect</a:t>
                      </a:r>
                      <a:endParaRPr lang="ko-KR" altLang="en-US" sz="11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mtClean="0">
                          <a:solidFill>
                            <a:schemeClr val="tx1"/>
                          </a:solidFill>
                        </a:rPr>
                        <a:t>70</a:t>
                      </a:r>
                      <a:endParaRPr lang="ko-KR" altLang="en-US" sz="14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458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State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16" name="TextBox 30"/>
          <p:cNvSpPr txBox="1">
            <a:spLocks noChangeArrowheads="1"/>
          </p:cNvSpPr>
          <p:nvPr/>
        </p:nvSpPr>
        <p:spPr bwMode="auto">
          <a:xfrm>
            <a:off x="2815233" y="4561111"/>
            <a:ext cx="906017" cy="6001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ko-KR" sz="1100" dirty="0" smtClean="0"/>
              <a:t>On going</a:t>
            </a:r>
            <a:endParaRPr lang="en-US" altLang="ko-KR" sz="1100" dirty="0"/>
          </a:p>
          <a:p>
            <a:r>
              <a:rPr lang="en-US" altLang="ko-KR" sz="1100" dirty="0" smtClean="0"/>
              <a:t>Finished</a:t>
            </a:r>
            <a:endParaRPr lang="en-US" altLang="ko-KR" sz="1100" dirty="0"/>
          </a:p>
          <a:p>
            <a:r>
              <a:rPr lang="en-US" altLang="ko-KR" sz="1100" dirty="0" smtClean="0"/>
              <a:t>No suspect</a:t>
            </a:r>
            <a:endParaRPr lang="ko-KR" altLang="en-US" sz="1100" dirty="0"/>
          </a:p>
        </p:txBody>
      </p:sp>
      <p:sp>
        <p:nvSpPr>
          <p:cNvPr id="17" name="빗면 16"/>
          <p:cNvSpPr/>
          <p:nvPr/>
        </p:nvSpPr>
        <p:spPr>
          <a:xfrm>
            <a:off x="4123333" y="4561111"/>
            <a:ext cx="388938" cy="600075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800" dirty="0" smtClean="0">
                <a:solidFill>
                  <a:schemeClr val="tx1"/>
                </a:solidFill>
              </a:rPr>
              <a:t>chang</a:t>
            </a:r>
            <a:r>
              <a:rPr lang="en-US" altLang="ko-KR" sz="1100" b="1" dirty="0" smtClean="0">
                <a:solidFill>
                  <a:schemeClr val="tx1"/>
                </a:solidFill>
              </a:rPr>
              <a:t>e</a:t>
            </a:r>
            <a:endParaRPr lang="ko-KR" altLang="en-US" sz="1100" b="1" dirty="0">
              <a:solidFill>
                <a:schemeClr val="tx1"/>
              </a:solidFill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1951137" y="5301208"/>
            <a:ext cx="914400" cy="28892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1200" b="1" dirty="0" smtClean="0">
                <a:solidFill>
                  <a:schemeClr val="tx1"/>
                </a:solidFill>
              </a:rPr>
              <a:t>Close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945" y="3068960"/>
            <a:ext cx="1512168" cy="1095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2445" y="2204864"/>
            <a:ext cx="440298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627784" y="313492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Service example of Monitoring System </a:t>
            </a:r>
          </a:p>
        </p:txBody>
      </p:sp>
      <p:sp>
        <p:nvSpPr>
          <p:cNvPr id="44" name="Line 17"/>
          <p:cNvSpPr>
            <a:spLocks noChangeShapeType="1"/>
          </p:cNvSpPr>
          <p:nvPr/>
        </p:nvSpPr>
        <p:spPr bwMode="auto">
          <a:xfrm>
            <a:off x="8568" y="980728"/>
            <a:ext cx="8523872" cy="0"/>
          </a:xfrm>
          <a:prstGeom prst="line">
            <a:avLst/>
          </a:prstGeom>
          <a:noFill/>
          <a:ln w="15875">
            <a:solidFill>
              <a:srgbClr val="003366"/>
            </a:solidFill>
            <a:round/>
            <a:headEnd/>
            <a:tailEnd/>
          </a:ln>
        </p:spPr>
        <p:txBody>
          <a:bodyPr wrap="none" lIns="18000" tIns="82800" rIns="18000" anchor="ctr"/>
          <a:lstStyle/>
          <a:p>
            <a:endParaRPr lang="ko-KR" altLang="en-US" b="1" dirty="0"/>
          </a:p>
        </p:txBody>
      </p:sp>
      <p:grpSp>
        <p:nvGrpSpPr>
          <p:cNvPr id="2" name="그룹 22"/>
          <p:cNvGrpSpPr/>
          <p:nvPr/>
        </p:nvGrpSpPr>
        <p:grpSpPr>
          <a:xfrm>
            <a:off x="179512" y="116632"/>
            <a:ext cx="1982024" cy="693860"/>
            <a:chOff x="179512" y="116632"/>
            <a:chExt cx="1982024" cy="693860"/>
          </a:xfrm>
        </p:grpSpPr>
        <p:grpSp>
          <p:nvGrpSpPr>
            <p:cNvPr id="3" name="그룹 24"/>
            <p:cNvGrpSpPr/>
            <p:nvPr/>
          </p:nvGrpSpPr>
          <p:grpSpPr>
            <a:xfrm>
              <a:off x="179512" y="116632"/>
              <a:ext cx="1982024" cy="693860"/>
              <a:chOff x="285720" y="142852"/>
              <a:chExt cx="2500330" cy="933650"/>
            </a:xfrm>
          </p:grpSpPr>
          <p:pic>
            <p:nvPicPr>
              <p:cNvPr id="26" name="그림 25" descr="감시005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071538" y="142852"/>
                <a:ext cx="928694" cy="892727"/>
              </a:xfrm>
              <a:prstGeom prst="rect">
                <a:avLst/>
              </a:prstGeom>
            </p:spPr>
          </p:pic>
          <p:pic>
            <p:nvPicPr>
              <p:cNvPr id="27" name="그림 26" descr="감시004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973179" y="178323"/>
                <a:ext cx="779646" cy="859678"/>
              </a:xfrm>
              <a:prstGeom prst="rect">
                <a:avLst/>
              </a:prstGeom>
            </p:spPr>
          </p:pic>
          <p:pic>
            <p:nvPicPr>
              <p:cNvPr id="28" name="그림 27" descr="감시008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85720" y="178323"/>
                <a:ext cx="785818" cy="854226"/>
              </a:xfrm>
              <a:prstGeom prst="rect">
                <a:avLst/>
              </a:prstGeom>
            </p:spPr>
          </p:pic>
          <p:sp>
            <p:nvSpPr>
              <p:cNvPr id="29" name="직사각형 28"/>
              <p:cNvSpPr/>
              <p:nvPr/>
            </p:nvSpPr>
            <p:spPr>
              <a:xfrm>
                <a:off x="357158" y="249760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1174986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2032242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25" name="그림 24" descr="profiling 005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9672" y="279698"/>
              <a:ext cx="511271" cy="504056"/>
            </a:xfrm>
            <a:prstGeom prst="rect">
              <a:avLst/>
            </a:prstGeom>
          </p:spPr>
        </p:pic>
      </p:grpSp>
      <p:sp>
        <p:nvSpPr>
          <p:cNvPr id="14" name="TextBox 28"/>
          <p:cNvSpPr txBox="1">
            <a:spLocks noChangeArrowheads="1"/>
          </p:cNvSpPr>
          <p:nvPr/>
        </p:nvSpPr>
        <p:spPr bwMode="auto">
          <a:xfrm>
            <a:off x="107504" y="1200373"/>
            <a:ext cx="401962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CCTV State Monitoring information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sz="16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467544" y="1772816"/>
            <a:ext cx="8208912" cy="482453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사각형 15"/>
          <p:cNvSpPr/>
          <p:nvPr/>
        </p:nvSpPr>
        <p:spPr>
          <a:xfrm>
            <a:off x="467544" y="1772816"/>
            <a:ext cx="8208912" cy="43204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TextBox 16"/>
          <p:cNvSpPr txBox="1"/>
          <p:nvPr/>
        </p:nvSpPr>
        <p:spPr>
          <a:xfrm>
            <a:off x="920205" y="1834951"/>
            <a:ext cx="2668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400" b="1" dirty="0" err="1" smtClean="0"/>
              <a:t>AlphaEye</a:t>
            </a:r>
            <a:r>
              <a:rPr lang="en-US" altLang="ko-KR" sz="1400" b="1" dirty="0" smtClean="0"/>
              <a:t> Monitoring : T2-C1</a:t>
            </a:r>
            <a:endParaRPr lang="ko-KR" altLang="en-US" sz="1400" b="1" dirty="0"/>
          </a:p>
        </p:txBody>
      </p:sp>
      <p:pic>
        <p:nvPicPr>
          <p:cNvPr id="18" name="Picture 2" descr="E:\WorkSpace\MakeKey\Release\AlphaEye - 복사본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13" y="1772816"/>
            <a:ext cx="393576" cy="393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884368" y="1837565"/>
            <a:ext cx="6480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dirty="0" smtClean="0"/>
              <a:t>Log in</a:t>
            </a:r>
            <a:endParaRPr lang="ko-KR" altLang="en-US" sz="1100" b="1" dirty="0"/>
          </a:p>
        </p:txBody>
      </p:sp>
      <p:sp>
        <p:nvSpPr>
          <p:cNvPr id="20" name="직사각형 19"/>
          <p:cNvSpPr/>
          <p:nvPr/>
        </p:nvSpPr>
        <p:spPr>
          <a:xfrm>
            <a:off x="473413" y="2204864"/>
            <a:ext cx="1722323" cy="43924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36" name="차트 35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807362405"/>
              </p:ext>
            </p:extLst>
          </p:nvPr>
        </p:nvGraphicFramePr>
        <p:xfrm>
          <a:off x="2375248" y="2924943"/>
          <a:ext cx="6157192" cy="3359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직사각형 36"/>
          <p:cNvSpPr/>
          <p:nvPr/>
        </p:nvSpPr>
        <p:spPr>
          <a:xfrm>
            <a:off x="2532694" y="2414445"/>
            <a:ext cx="1656184" cy="36648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순서도: 병합 37"/>
          <p:cNvSpPr/>
          <p:nvPr/>
        </p:nvSpPr>
        <p:spPr>
          <a:xfrm>
            <a:off x="3938737" y="2510513"/>
            <a:ext cx="216024" cy="215444"/>
          </a:xfrm>
          <a:prstGeom prst="flowChartMerg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2892734" y="2479735"/>
            <a:ext cx="1007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dirty="0" smtClean="0"/>
              <a:t>Last 1 week</a:t>
            </a:r>
            <a:endParaRPr lang="ko-KR" altLang="en-US" sz="1200" dirty="0"/>
          </a:p>
        </p:txBody>
      </p:sp>
      <p:sp>
        <p:nvSpPr>
          <p:cNvPr id="40" name="타원형 설명선 39"/>
          <p:cNvSpPr/>
          <p:nvPr/>
        </p:nvSpPr>
        <p:spPr>
          <a:xfrm>
            <a:off x="4469019" y="2001748"/>
            <a:ext cx="1399125" cy="576064"/>
          </a:xfrm>
          <a:prstGeom prst="wedgeEllipseCallout">
            <a:avLst>
              <a:gd name="adj1" fmla="val -75791"/>
              <a:gd name="adj2" fmla="val 58933"/>
            </a:avLst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 smtClean="0">
                <a:solidFill>
                  <a:schemeClr val="tx1"/>
                </a:solidFill>
              </a:rPr>
              <a:t>Last 1 week</a:t>
            </a:r>
          </a:p>
          <a:p>
            <a:pPr algn="ctr"/>
            <a:r>
              <a:rPr lang="en-US" altLang="ko-KR" sz="1000" dirty="0" smtClean="0">
                <a:solidFill>
                  <a:schemeClr val="tx1"/>
                </a:solidFill>
              </a:rPr>
              <a:t>Last 1 month</a:t>
            </a:r>
          </a:p>
        </p:txBody>
      </p:sp>
      <p:graphicFrame>
        <p:nvGraphicFramePr>
          <p:cNvPr id="41" name="차트 40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960445109"/>
              </p:ext>
            </p:extLst>
          </p:nvPr>
        </p:nvGraphicFramePr>
        <p:xfrm>
          <a:off x="2358008" y="3013230"/>
          <a:ext cx="5886400" cy="3279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42" name="직사각형 41"/>
          <p:cNvSpPr/>
          <p:nvPr/>
        </p:nvSpPr>
        <p:spPr>
          <a:xfrm>
            <a:off x="498366" y="2204864"/>
            <a:ext cx="1656184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</a:rPr>
              <a:t>CCTV</a:t>
            </a:r>
            <a:r>
              <a:rPr lang="ko-KR" altLang="en-US" sz="1100" dirty="0" smtClean="0">
                <a:solidFill>
                  <a:schemeClr val="tx1"/>
                </a:solidFill>
              </a:rPr>
              <a:t> </a:t>
            </a:r>
            <a:r>
              <a:rPr lang="en-US" altLang="ko-KR" sz="1100" dirty="0" smtClean="0">
                <a:solidFill>
                  <a:schemeClr val="tx1"/>
                </a:solidFill>
              </a:rPr>
              <a:t>Monitoring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43" name="직사각형 42"/>
          <p:cNvSpPr/>
          <p:nvPr/>
        </p:nvSpPr>
        <p:spPr>
          <a:xfrm>
            <a:off x="498366" y="2564904"/>
            <a:ext cx="1656184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</a:rPr>
              <a:t>Suspect Monitoring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45" name="직사각형 44"/>
          <p:cNvSpPr/>
          <p:nvPr/>
        </p:nvSpPr>
        <p:spPr>
          <a:xfrm>
            <a:off x="498366" y="2924944"/>
            <a:ext cx="1656184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</a:rPr>
              <a:t>Event History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498366" y="3284984"/>
            <a:ext cx="1656184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</a:rPr>
              <a:t>Statistics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47" name="직사각형 46"/>
          <p:cNvSpPr/>
          <p:nvPr/>
        </p:nvSpPr>
        <p:spPr>
          <a:xfrm>
            <a:off x="498366" y="4653136"/>
            <a:ext cx="1656184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</a:rPr>
              <a:t>User Information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498366" y="5013176"/>
            <a:ext cx="1656184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 smtClean="0">
                <a:solidFill>
                  <a:schemeClr val="tx1"/>
                </a:solidFill>
              </a:rPr>
              <a:t>CCTV</a:t>
            </a:r>
            <a:r>
              <a:rPr lang="ko-KR" altLang="en-US" sz="1100" dirty="0" smtClean="0">
                <a:solidFill>
                  <a:schemeClr val="tx1"/>
                </a:solidFill>
              </a:rPr>
              <a:t> </a:t>
            </a:r>
            <a:r>
              <a:rPr lang="en-US" altLang="ko-KR" sz="1100" dirty="0" smtClean="0">
                <a:solidFill>
                  <a:schemeClr val="tx1"/>
                </a:solidFill>
              </a:rPr>
              <a:t>Information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89318" y="3645024"/>
            <a:ext cx="792088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100" dirty="0" smtClean="0"/>
              <a:t>Date</a:t>
            </a:r>
          </a:p>
          <a:p>
            <a:pPr>
              <a:lnSpc>
                <a:spcPct val="150000"/>
              </a:lnSpc>
            </a:pPr>
            <a:r>
              <a:rPr lang="en-US" altLang="ko-KR" sz="1100" dirty="0" smtClean="0"/>
              <a:t>CCTV</a:t>
            </a:r>
          </a:p>
          <a:p>
            <a:pPr>
              <a:lnSpc>
                <a:spcPct val="150000"/>
              </a:lnSpc>
            </a:pPr>
            <a:r>
              <a:rPr lang="en-US" altLang="ko-KR" sz="1100" dirty="0" smtClean="0"/>
              <a:t>Time</a:t>
            </a:r>
            <a:endParaRPr lang="ko-KR" altLang="en-US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627784" y="313492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Service example of Monitoring System </a:t>
            </a:r>
          </a:p>
        </p:txBody>
      </p:sp>
      <p:sp>
        <p:nvSpPr>
          <p:cNvPr id="44" name="Line 17"/>
          <p:cNvSpPr>
            <a:spLocks noChangeShapeType="1"/>
          </p:cNvSpPr>
          <p:nvPr/>
        </p:nvSpPr>
        <p:spPr bwMode="auto">
          <a:xfrm>
            <a:off x="8568" y="980728"/>
            <a:ext cx="8523872" cy="0"/>
          </a:xfrm>
          <a:prstGeom prst="line">
            <a:avLst/>
          </a:prstGeom>
          <a:noFill/>
          <a:ln w="15875">
            <a:solidFill>
              <a:srgbClr val="003366"/>
            </a:solidFill>
            <a:round/>
            <a:headEnd/>
            <a:tailEnd/>
          </a:ln>
        </p:spPr>
        <p:txBody>
          <a:bodyPr wrap="none" lIns="18000" tIns="82800" rIns="18000" anchor="ctr"/>
          <a:lstStyle/>
          <a:p>
            <a:endParaRPr lang="ko-KR" altLang="en-US" b="1" dirty="0"/>
          </a:p>
        </p:txBody>
      </p:sp>
      <p:grpSp>
        <p:nvGrpSpPr>
          <p:cNvPr id="2" name="그룹 22"/>
          <p:cNvGrpSpPr/>
          <p:nvPr/>
        </p:nvGrpSpPr>
        <p:grpSpPr>
          <a:xfrm>
            <a:off x="179512" y="116632"/>
            <a:ext cx="1982024" cy="693860"/>
            <a:chOff x="179512" y="116632"/>
            <a:chExt cx="1982024" cy="693860"/>
          </a:xfrm>
        </p:grpSpPr>
        <p:grpSp>
          <p:nvGrpSpPr>
            <p:cNvPr id="3" name="그룹 24"/>
            <p:cNvGrpSpPr/>
            <p:nvPr/>
          </p:nvGrpSpPr>
          <p:grpSpPr>
            <a:xfrm>
              <a:off x="179512" y="116632"/>
              <a:ext cx="1982024" cy="693860"/>
              <a:chOff x="285720" y="142852"/>
              <a:chExt cx="2500330" cy="933650"/>
            </a:xfrm>
          </p:grpSpPr>
          <p:pic>
            <p:nvPicPr>
              <p:cNvPr id="26" name="그림 25" descr="감시005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071538" y="142852"/>
                <a:ext cx="928694" cy="892727"/>
              </a:xfrm>
              <a:prstGeom prst="rect">
                <a:avLst/>
              </a:prstGeom>
            </p:spPr>
          </p:pic>
          <p:pic>
            <p:nvPicPr>
              <p:cNvPr id="27" name="그림 26" descr="감시004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973179" y="178323"/>
                <a:ext cx="779646" cy="859678"/>
              </a:xfrm>
              <a:prstGeom prst="rect">
                <a:avLst/>
              </a:prstGeom>
            </p:spPr>
          </p:pic>
          <p:pic>
            <p:nvPicPr>
              <p:cNvPr id="28" name="그림 27" descr="감시008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85720" y="178323"/>
                <a:ext cx="785818" cy="854226"/>
              </a:xfrm>
              <a:prstGeom prst="rect">
                <a:avLst/>
              </a:prstGeom>
            </p:spPr>
          </p:pic>
          <p:sp>
            <p:nvSpPr>
              <p:cNvPr id="29" name="직사각형 28"/>
              <p:cNvSpPr/>
              <p:nvPr/>
            </p:nvSpPr>
            <p:spPr>
              <a:xfrm>
                <a:off x="357158" y="249760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1174986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2032242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25" name="그림 24" descr="profiling 005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9672" y="279698"/>
              <a:ext cx="511271" cy="504056"/>
            </a:xfrm>
            <a:prstGeom prst="rect">
              <a:avLst/>
            </a:prstGeom>
          </p:spPr>
        </p:pic>
      </p:grpSp>
      <p:sp>
        <p:nvSpPr>
          <p:cNvPr id="14" name="TextBox 28"/>
          <p:cNvSpPr txBox="1">
            <a:spLocks noChangeArrowheads="1"/>
          </p:cNvSpPr>
          <p:nvPr/>
        </p:nvSpPr>
        <p:spPr bwMode="auto">
          <a:xfrm>
            <a:off x="107504" y="1200373"/>
            <a:ext cx="410003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Monitoring of Detection Information</a:t>
            </a:r>
            <a:endParaRPr lang="ko-KR" altLang="en-US" sz="16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67544" y="1604173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altLang="ko-KR" sz="1400" b="1" dirty="0" smtClean="0"/>
              <a:t>When clicking the captured picture, the detailed information will pop-up on screen.</a:t>
            </a:r>
          </a:p>
          <a:p>
            <a:pPr marL="342900" indent="-342900">
              <a:buAutoNum type="arabicParenR"/>
            </a:pPr>
            <a:r>
              <a:rPr lang="en-US" altLang="ko-KR" sz="1400" b="1" dirty="0" smtClean="0"/>
              <a:t>Event Status </a:t>
            </a:r>
          </a:p>
        </p:txBody>
      </p:sp>
      <p:graphicFrame>
        <p:nvGraphicFramePr>
          <p:cNvPr id="67" name="표 6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8452134"/>
              </p:ext>
            </p:extLst>
          </p:nvPr>
        </p:nvGraphicFramePr>
        <p:xfrm>
          <a:off x="1043607" y="2785918"/>
          <a:ext cx="5472609" cy="30193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2673"/>
                <a:gridCol w="1185732"/>
                <a:gridCol w="1824204"/>
              </a:tblGrid>
              <a:tr h="37957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</a:rPr>
                        <a:t>Picture</a:t>
                      </a:r>
                      <a:endParaRPr lang="ko-KR" alt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Time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mtClean="0">
                          <a:solidFill>
                            <a:schemeClr val="tx1"/>
                          </a:solidFill>
                        </a:rPr>
                        <a:t>2016/8/8</a:t>
                      </a:r>
                    </a:p>
                    <a:p>
                      <a:pPr algn="ctr" latinLnBrk="1"/>
                      <a:r>
                        <a:rPr lang="en-US" altLang="ko-KR" sz="1400" b="0" smtClean="0">
                          <a:solidFill>
                            <a:schemeClr val="tx1"/>
                          </a:solidFill>
                        </a:rPr>
                        <a:t>12:23:54</a:t>
                      </a:r>
                      <a:endParaRPr lang="ko-KR" altLang="en-US" sz="14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7402">
                <a:tc rowSpan="4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3320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smtClean="0"/>
                        <a:t>CCTV</a:t>
                      </a:r>
                      <a:endParaRPr lang="ko-KR" altLang="en-US" sz="120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dirty="0" smtClean="0"/>
                        <a:t>1</a:t>
                      </a:r>
                      <a:endParaRPr lang="ko-KR" alt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458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Suspect</a:t>
                      </a:r>
                      <a:r>
                        <a:rPr lang="en-US" altLang="ko-KR" sz="1200" b="1" baseline="0" dirty="0" smtClean="0">
                          <a:solidFill>
                            <a:schemeClr val="tx1"/>
                          </a:solidFill>
                        </a:rPr>
                        <a:t> Level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0" smtClean="0">
                          <a:solidFill>
                            <a:schemeClr val="tx1"/>
                          </a:solidFill>
                        </a:rPr>
                        <a:t>70</a:t>
                      </a:r>
                      <a:endParaRPr lang="ko-KR" altLang="en-US" sz="1400" b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4583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1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</a:rPr>
                        <a:t>Status</a:t>
                      </a:r>
                      <a:endParaRPr lang="ko-KR" altLang="en-US" sz="12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8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8" name="TextBox 67"/>
          <p:cNvSpPr txBox="1"/>
          <p:nvPr/>
        </p:nvSpPr>
        <p:spPr>
          <a:xfrm>
            <a:off x="4788024" y="5157192"/>
            <a:ext cx="889987" cy="6001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ko-KR" sz="1100" dirty="0" smtClean="0"/>
              <a:t>Processing</a:t>
            </a:r>
          </a:p>
          <a:p>
            <a:r>
              <a:rPr lang="en-US" altLang="ko-KR" sz="1100" dirty="0" smtClean="0"/>
              <a:t>Finished</a:t>
            </a:r>
          </a:p>
          <a:p>
            <a:r>
              <a:rPr lang="en-US" altLang="ko-KR" sz="1100" dirty="0" smtClean="0"/>
              <a:t>N/A</a:t>
            </a:r>
            <a:endParaRPr lang="ko-KR" altLang="en-US" sz="1100" dirty="0"/>
          </a:p>
        </p:txBody>
      </p:sp>
      <p:sp>
        <p:nvSpPr>
          <p:cNvPr id="69" name="빗면 68"/>
          <p:cNvSpPr/>
          <p:nvPr/>
        </p:nvSpPr>
        <p:spPr>
          <a:xfrm>
            <a:off x="6096487" y="5157192"/>
            <a:ext cx="388907" cy="60016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700" b="1" dirty="0" smtClean="0"/>
          </a:p>
        </p:txBody>
      </p:sp>
      <p:sp>
        <p:nvSpPr>
          <p:cNvPr id="70" name="직사각형 69"/>
          <p:cNvSpPr/>
          <p:nvPr/>
        </p:nvSpPr>
        <p:spPr>
          <a:xfrm>
            <a:off x="3275856" y="5949280"/>
            <a:ext cx="914400" cy="28803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 smtClean="0">
                <a:solidFill>
                  <a:schemeClr val="tx1"/>
                </a:solidFill>
              </a:rPr>
              <a:t>Exit</a:t>
            </a:r>
            <a:endParaRPr lang="ko-KR" altLang="en-US" sz="1200" b="1" dirty="0">
              <a:solidFill>
                <a:schemeClr val="tx1"/>
              </a:solidFill>
            </a:endParaRPr>
          </a:p>
        </p:txBody>
      </p: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3650014"/>
            <a:ext cx="188843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Box 71"/>
          <p:cNvSpPr txBox="1"/>
          <p:nvPr/>
        </p:nvSpPr>
        <p:spPr>
          <a:xfrm>
            <a:off x="6156176" y="5373216"/>
            <a:ext cx="266098" cy="92333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spAutoFit/>
          </a:bodyPr>
          <a:lstStyle/>
          <a:p>
            <a:r>
              <a:rPr lang="en-US" altLang="ko-KR" sz="600" dirty="0" smtClean="0"/>
              <a:t>Change</a:t>
            </a:r>
            <a:endParaRPr lang="ko-KR" altLang="en-US" sz="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627784" y="313492"/>
            <a:ext cx="6264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latin typeface="Times New Roman" pitchFamily="18" charset="0"/>
                <a:cs typeface="Times New Roman" pitchFamily="18" charset="0"/>
              </a:rPr>
              <a:t>Service example of Monitoring System </a:t>
            </a:r>
          </a:p>
        </p:txBody>
      </p:sp>
      <p:sp>
        <p:nvSpPr>
          <p:cNvPr id="44" name="Line 17"/>
          <p:cNvSpPr>
            <a:spLocks noChangeShapeType="1"/>
          </p:cNvSpPr>
          <p:nvPr/>
        </p:nvSpPr>
        <p:spPr bwMode="auto">
          <a:xfrm>
            <a:off x="8568" y="980728"/>
            <a:ext cx="8523872" cy="0"/>
          </a:xfrm>
          <a:prstGeom prst="line">
            <a:avLst/>
          </a:prstGeom>
          <a:noFill/>
          <a:ln w="15875">
            <a:solidFill>
              <a:srgbClr val="003366"/>
            </a:solidFill>
            <a:round/>
            <a:headEnd/>
            <a:tailEnd/>
          </a:ln>
        </p:spPr>
        <p:txBody>
          <a:bodyPr wrap="none" lIns="18000" tIns="82800" rIns="18000" anchor="ctr"/>
          <a:lstStyle/>
          <a:p>
            <a:endParaRPr lang="ko-KR" altLang="en-US" b="1" dirty="0"/>
          </a:p>
        </p:txBody>
      </p:sp>
      <p:grpSp>
        <p:nvGrpSpPr>
          <p:cNvPr id="2" name="그룹 22"/>
          <p:cNvGrpSpPr/>
          <p:nvPr/>
        </p:nvGrpSpPr>
        <p:grpSpPr>
          <a:xfrm>
            <a:off x="179512" y="116632"/>
            <a:ext cx="1982024" cy="693860"/>
            <a:chOff x="179512" y="116632"/>
            <a:chExt cx="1982024" cy="693860"/>
          </a:xfrm>
        </p:grpSpPr>
        <p:grpSp>
          <p:nvGrpSpPr>
            <p:cNvPr id="3" name="그룹 24"/>
            <p:cNvGrpSpPr/>
            <p:nvPr/>
          </p:nvGrpSpPr>
          <p:grpSpPr>
            <a:xfrm>
              <a:off x="179512" y="116632"/>
              <a:ext cx="1982024" cy="693860"/>
              <a:chOff x="285720" y="142852"/>
              <a:chExt cx="2500330" cy="933650"/>
            </a:xfrm>
          </p:grpSpPr>
          <p:pic>
            <p:nvPicPr>
              <p:cNvPr id="26" name="그림 25" descr="감시005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071538" y="142852"/>
                <a:ext cx="928694" cy="892727"/>
              </a:xfrm>
              <a:prstGeom prst="rect">
                <a:avLst/>
              </a:prstGeom>
            </p:spPr>
          </p:pic>
          <p:pic>
            <p:nvPicPr>
              <p:cNvPr id="27" name="그림 26" descr="감시004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973179" y="178323"/>
                <a:ext cx="779646" cy="859678"/>
              </a:xfrm>
              <a:prstGeom prst="rect">
                <a:avLst/>
              </a:prstGeom>
            </p:spPr>
          </p:pic>
          <p:pic>
            <p:nvPicPr>
              <p:cNvPr id="28" name="그림 27" descr="감시008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85720" y="178323"/>
                <a:ext cx="785818" cy="854226"/>
              </a:xfrm>
              <a:prstGeom prst="rect">
                <a:avLst/>
              </a:prstGeom>
            </p:spPr>
          </p:pic>
          <p:sp>
            <p:nvSpPr>
              <p:cNvPr id="29" name="직사각형 28"/>
              <p:cNvSpPr/>
              <p:nvPr/>
            </p:nvSpPr>
            <p:spPr>
              <a:xfrm>
                <a:off x="357158" y="249760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1174986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2032242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25" name="그림 24" descr="profiling 005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9672" y="279698"/>
              <a:ext cx="511271" cy="504056"/>
            </a:xfrm>
            <a:prstGeom prst="rect">
              <a:avLst/>
            </a:prstGeom>
          </p:spPr>
        </p:pic>
      </p:grpSp>
      <p:sp>
        <p:nvSpPr>
          <p:cNvPr id="14" name="TextBox 28"/>
          <p:cNvSpPr txBox="1">
            <a:spLocks noChangeArrowheads="1"/>
          </p:cNvSpPr>
          <p:nvPr/>
        </p:nvSpPr>
        <p:spPr bwMode="auto">
          <a:xfrm>
            <a:off x="107504" y="980728"/>
            <a:ext cx="53531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  </a:t>
            </a: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Track Suspect person and monitor event history 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sz="1600" b="1" dirty="0"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6725" y="1388318"/>
            <a:ext cx="8210550" cy="535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267744" y="313492"/>
            <a:ext cx="6876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 smtClean="0">
                <a:latin typeface="Times New Roman" pitchFamily="18" charset="0"/>
                <a:cs typeface="Times New Roman" pitchFamily="18" charset="0"/>
              </a:rPr>
              <a:t>Service Example of</a:t>
            </a:r>
            <a:r>
              <a:rPr lang="ko-KR" alt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200" b="1" dirty="0" smtClean="0">
                <a:latin typeface="Times New Roman" pitchFamily="18" charset="0"/>
                <a:cs typeface="Times New Roman" pitchFamily="18" charset="0"/>
              </a:rPr>
              <a:t>Monitoring system  by Smart phone </a:t>
            </a:r>
          </a:p>
        </p:txBody>
      </p:sp>
      <p:sp>
        <p:nvSpPr>
          <p:cNvPr id="44" name="Line 17"/>
          <p:cNvSpPr>
            <a:spLocks noChangeShapeType="1"/>
          </p:cNvSpPr>
          <p:nvPr/>
        </p:nvSpPr>
        <p:spPr bwMode="auto">
          <a:xfrm>
            <a:off x="8568" y="980728"/>
            <a:ext cx="8523872" cy="0"/>
          </a:xfrm>
          <a:prstGeom prst="line">
            <a:avLst/>
          </a:prstGeom>
          <a:noFill/>
          <a:ln w="15875">
            <a:solidFill>
              <a:srgbClr val="003366"/>
            </a:solidFill>
            <a:round/>
            <a:headEnd/>
            <a:tailEnd/>
          </a:ln>
        </p:spPr>
        <p:txBody>
          <a:bodyPr wrap="none" lIns="18000" tIns="82800" rIns="18000" anchor="ctr"/>
          <a:lstStyle/>
          <a:p>
            <a:endParaRPr lang="ko-KR" altLang="en-US" b="1" dirty="0"/>
          </a:p>
        </p:txBody>
      </p:sp>
      <p:grpSp>
        <p:nvGrpSpPr>
          <p:cNvPr id="2" name="그룹 22"/>
          <p:cNvGrpSpPr/>
          <p:nvPr/>
        </p:nvGrpSpPr>
        <p:grpSpPr>
          <a:xfrm>
            <a:off x="179512" y="116632"/>
            <a:ext cx="1982024" cy="693860"/>
            <a:chOff x="179512" y="116632"/>
            <a:chExt cx="1982024" cy="693860"/>
          </a:xfrm>
        </p:grpSpPr>
        <p:grpSp>
          <p:nvGrpSpPr>
            <p:cNvPr id="3" name="그룹 24"/>
            <p:cNvGrpSpPr/>
            <p:nvPr/>
          </p:nvGrpSpPr>
          <p:grpSpPr>
            <a:xfrm>
              <a:off x="179512" y="116632"/>
              <a:ext cx="1982024" cy="693860"/>
              <a:chOff x="285720" y="142852"/>
              <a:chExt cx="2500330" cy="933650"/>
            </a:xfrm>
          </p:grpSpPr>
          <p:pic>
            <p:nvPicPr>
              <p:cNvPr id="26" name="그림 25" descr="감시005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071538" y="142852"/>
                <a:ext cx="928694" cy="892727"/>
              </a:xfrm>
              <a:prstGeom prst="rect">
                <a:avLst/>
              </a:prstGeom>
            </p:spPr>
          </p:pic>
          <p:pic>
            <p:nvPicPr>
              <p:cNvPr id="27" name="그림 26" descr="감시004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973179" y="178323"/>
                <a:ext cx="779646" cy="859678"/>
              </a:xfrm>
              <a:prstGeom prst="rect">
                <a:avLst/>
              </a:prstGeom>
            </p:spPr>
          </p:pic>
          <p:pic>
            <p:nvPicPr>
              <p:cNvPr id="28" name="그림 27" descr="감시008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85720" y="178323"/>
                <a:ext cx="785818" cy="854226"/>
              </a:xfrm>
              <a:prstGeom prst="rect">
                <a:avLst/>
              </a:prstGeom>
            </p:spPr>
          </p:pic>
          <p:sp>
            <p:nvSpPr>
              <p:cNvPr id="29" name="직사각형 28"/>
              <p:cNvSpPr/>
              <p:nvPr/>
            </p:nvSpPr>
            <p:spPr>
              <a:xfrm>
                <a:off x="357158" y="249760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0" name="직사각형 29"/>
              <p:cNvSpPr/>
              <p:nvPr/>
            </p:nvSpPr>
            <p:spPr>
              <a:xfrm>
                <a:off x="1174986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2032242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25" name="그림 24" descr="profiling 005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9672" y="279698"/>
              <a:ext cx="511271" cy="504056"/>
            </a:xfrm>
            <a:prstGeom prst="rect">
              <a:avLst/>
            </a:prstGeom>
          </p:spPr>
        </p:pic>
      </p:grpSp>
      <p:sp>
        <p:nvSpPr>
          <p:cNvPr id="20" name="TextBox 28"/>
          <p:cNvSpPr txBox="1">
            <a:spLocks noChangeArrowheads="1"/>
          </p:cNvSpPr>
          <p:nvPr/>
        </p:nvSpPr>
        <p:spPr bwMode="auto">
          <a:xfrm>
            <a:off x="251520" y="1124744"/>
            <a:ext cx="622164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l"/>
            </a:pP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r>
              <a:rPr lang="en-US" altLang="ko-KR" sz="1600" b="1" dirty="0" smtClean="0">
                <a:latin typeface="맑은 고딕" pitchFamily="50" charset="-127"/>
                <a:ea typeface="맑은 고딕" pitchFamily="50" charset="-127"/>
              </a:rPr>
              <a:t>Detection information will be transferred by smart phone </a:t>
            </a:r>
            <a:r>
              <a:rPr lang="ko-KR" altLang="en-US" sz="1600" b="1" dirty="0" smtClean="0">
                <a:latin typeface="맑은 고딕" pitchFamily="50" charset="-127"/>
                <a:ea typeface="맑은 고딕" pitchFamily="50" charset="-127"/>
              </a:rPr>
              <a:t> </a:t>
            </a:r>
            <a:endParaRPr lang="ko-KR" altLang="en-US" sz="1600" b="1" dirty="0">
              <a:latin typeface="맑은 고딕" pitchFamily="50" charset="-127"/>
              <a:ea typeface="맑은 고딕" pitchFamily="50" charset="-127"/>
            </a:endParaRPr>
          </a:p>
        </p:txBody>
      </p:sp>
      <p:cxnSp>
        <p:nvCxnSpPr>
          <p:cNvPr id="21" name="직선 화살표 연결선 19"/>
          <p:cNvCxnSpPr>
            <a:cxnSpLocks noChangeShapeType="1"/>
          </p:cNvCxnSpPr>
          <p:nvPr/>
        </p:nvCxnSpPr>
        <p:spPr bwMode="auto">
          <a:xfrm>
            <a:off x="1511660" y="4198812"/>
            <a:ext cx="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2" name="Picture 76" descr="2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3992437"/>
            <a:ext cx="900100" cy="6848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21599994" rev="0"/>
            </a:camera>
            <a:lightRig rig="threePt" dir="t"/>
          </a:scene3d>
        </p:spPr>
      </p:pic>
      <p:sp>
        <p:nvSpPr>
          <p:cNvPr id="23" name="원통 22"/>
          <p:cNvSpPr/>
          <p:nvPr/>
        </p:nvSpPr>
        <p:spPr bwMode="auto">
          <a:xfrm>
            <a:off x="995722" y="4311524"/>
            <a:ext cx="515938" cy="314325"/>
          </a:xfrm>
          <a:prstGeom prst="can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lIns="36000" tIns="36000" rIns="36000" bIns="3600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900" kern="0" dirty="0" smtClean="0">
                <a:ea typeface="맑은 고딕" pitchFamily="50" charset="-127"/>
              </a:rPr>
              <a:t>Suspect</a:t>
            </a:r>
            <a:r>
              <a:rPr lang="en-US" altLang="ko-KR" sz="900" kern="0" dirty="0" smtClean="0">
                <a:solidFill>
                  <a:sysClr val="window" lastClr="FFFFFF"/>
                </a:solidFill>
                <a:ea typeface="맑은 고딕" pitchFamily="50" charset="-127"/>
              </a:rPr>
              <a:t> </a:t>
            </a:r>
            <a:r>
              <a:rPr lang="en-US" altLang="ko-KR" sz="900" kern="0" dirty="0">
                <a:ea typeface="맑은 고딕" pitchFamily="50" charset="-127"/>
              </a:rPr>
              <a:t>D</a:t>
            </a:r>
            <a:r>
              <a:rPr lang="en-US" altLang="ko-KR" sz="1000" kern="0" dirty="0">
                <a:ea typeface="맑은 고딕" pitchFamily="50" charset="-127"/>
              </a:rPr>
              <a:t>B</a:t>
            </a:r>
            <a:endParaRPr kumimoji="0" lang="en-US" altLang="ko-KR" sz="1000" kern="0" dirty="0">
              <a:ea typeface="맑은 고딕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9859" y="4893288"/>
            <a:ext cx="1125629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000" b="1" dirty="0" smtClean="0">
                <a:latin typeface="+mn-ea"/>
                <a:ea typeface="굴림" charset="-127"/>
              </a:rPr>
              <a:t>DB/WEB Server</a:t>
            </a:r>
            <a:endParaRPr lang="ko-KR" altLang="en-US" sz="1000" b="1" dirty="0">
              <a:latin typeface="+mn-ea"/>
              <a:ea typeface="+mn-ea"/>
            </a:endParaRPr>
          </a:p>
        </p:txBody>
      </p:sp>
      <p:sp>
        <p:nvSpPr>
          <p:cNvPr id="32" name="구름 31"/>
          <p:cNvSpPr/>
          <p:nvPr/>
        </p:nvSpPr>
        <p:spPr bwMode="auto">
          <a:xfrm>
            <a:off x="3059832" y="2887933"/>
            <a:ext cx="1143288" cy="3240360"/>
          </a:xfrm>
          <a:prstGeom prst="cloud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>
              <a:defRPr/>
            </a:pPr>
            <a:r>
              <a:rPr lang="en-US" altLang="ko-KR" b="1" dirty="0">
                <a:latin typeface="굴림" pitchFamily="50" charset="-127"/>
              </a:rPr>
              <a:t>Internet</a:t>
            </a:r>
            <a:endParaRPr lang="ko-KR" altLang="en-US" b="1" dirty="0">
              <a:latin typeface="굴림" pitchFamily="50" charset="-127"/>
            </a:endParaRPr>
          </a:p>
        </p:txBody>
      </p:sp>
      <p:cxnSp>
        <p:nvCxnSpPr>
          <p:cNvPr id="33" name="직선 화살표 연결선 32"/>
          <p:cNvCxnSpPr>
            <a:stCxn id="35" idx="1"/>
            <a:endCxn id="22" idx="3"/>
          </p:cNvCxnSpPr>
          <p:nvPr/>
        </p:nvCxnSpPr>
        <p:spPr>
          <a:xfrm flipH="1">
            <a:off x="1511660" y="4334339"/>
            <a:ext cx="5004556" cy="512"/>
          </a:xfrm>
          <a:prstGeom prst="straightConnector1">
            <a:avLst/>
          </a:prstGeom>
          <a:ln w="12700"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656222" y="4035096"/>
            <a:ext cx="1305165" cy="2308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900" b="1" dirty="0" smtClean="0">
                <a:latin typeface="+mn-ea"/>
              </a:rPr>
              <a:t>Suspect Information</a:t>
            </a:r>
            <a:endParaRPr lang="ko-KR" altLang="en-US" sz="900" b="1" dirty="0">
              <a:latin typeface="+mn-ea"/>
              <a:ea typeface="+mn-ea"/>
            </a:endParaRP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503374"/>
            <a:ext cx="2088232" cy="3661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247" y="3151445"/>
            <a:ext cx="1662177" cy="2376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3" descr="http://218.153.76.209:8300/detect/upload/CN0001/CCTV-02/20170713170646.png?150543508593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380" y="3485161"/>
            <a:ext cx="1687044" cy="12652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8" name="표 3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644945816"/>
              </p:ext>
            </p:extLst>
          </p:nvPr>
        </p:nvGraphicFramePr>
        <p:xfrm>
          <a:off x="6701380" y="4750444"/>
          <a:ext cx="1670308" cy="883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924"/>
                <a:gridCol w="1063384"/>
              </a:tblGrid>
              <a:tr h="1972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dirty="0" smtClean="0">
                          <a:latin typeface="+mn-ea"/>
                          <a:ea typeface="+mn-ea"/>
                        </a:rPr>
                        <a:t>Time</a:t>
                      </a:r>
                      <a:endParaRPr lang="ko-KR" altLang="en-US" sz="10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smtClean="0">
                          <a:latin typeface="+mn-ea"/>
                          <a:ea typeface="+mn-ea"/>
                        </a:rPr>
                        <a:t>2017-09-15</a:t>
                      </a:r>
                      <a:r>
                        <a:rPr lang="en-US" altLang="ko-KR" sz="1000" baseline="0" smtClean="0">
                          <a:latin typeface="+mn-ea"/>
                          <a:ea typeface="+mn-ea"/>
                        </a:rPr>
                        <a:t> 12:33:21</a:t>
                      </a:r>
                      <a:endParaRPr lang="ko-KR" altLang="en-US" sz="100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1972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smtClean="0">
                          <a:latin typeface="+mn-ea"/>
                          <a:ea typeface="+mn-ea"/>
                        </a:rPr>
                        <a:t>CCTV</a:t>
                      </a:r>
                      <a:endParaRPr lang="ko-KR" altLang="en-US" sz="100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smtClean="0">
                          <a:latin typeface="+mn-ea"/>
                          <a:ea typeface="+mn-ea"/>
                        </a:rPr>
                        <a:t>CCTV-25</a:t>
                      </a:r>
                      <a:endParaRPr lang="ko-KR" altLang="en-US" sz="100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  <a:tr h="19728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smtClean="0">
                          <a:latin typeface="+mn-ea"/>
                          <a:ea typeface="+mn-ea"/>
                        </a:rPr>
                        <a:t>Suspect</a:t>
                      </a:r>
                      <a:endParaRPr lang="ko-KR" altLang="en-US" sz="900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smtClean="0">
                          <a:latin typeface="+mn-ea"/>
                          <a:ea typeface="+mn-ea"/>
                        </a:rPr>
                        <a:t>46</a:t>
                      </a:r>
                      <a:endParaRPr lang="ko-KR" altLang="en-US" sz="100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9" name="직사각형 38"/>
          <p:cNvSpPr/>
          <p:nvPr/>
        </p:nvSpPr>
        <p:spPr>
          <a:xfrm>
            <a:off x="6726247" y="3237104"/>
            <a:ext cx="1662177" cy="24805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smtClean="0">
                <a:solidFill>
                  <a:srgbClr val="0070C0"/>
                </a:solidFill>
              </a:rPr>
              <a:t>AlphaEye Monitoring</a:t>
            </a:r>
            <a:endParaRPr lang="ko-KR" altLang="en-US" sz="1000" b="1">
              <a:solidFill>
                <a:srgbClr val="0070C0"/>
              </a:solidFill>
            </a:endParaRPr>
          </a:p>
        </p:txBody>
      </p:sp>
      <p:grpSp>
        <p:nvGrpSpPr>
          <p:cNvPr id="40" name="그룹 39"/>
          <p:cNvGrpSpPr/>
          <p:nvPr/>
        </p:nvGrpSpPr>
        <p:grpSpPr>
          <a:xfrm>
            <a:off x="4932040" y="2311869"/>
            <a:ext cx="1008112" cy="1863968"/>
            <a:chOff x="1331640" y="1805251"/>
            <a:chExt cx="2088232" cy="3661930"/>
          </a:xfrm>
        </p:grpSpPr>
        <p:pic>
          <p:nvPicPr>
            <p:cNvPr id="41" name="Picture 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1640" y="1805251"/>
              <a:ext cx="2088232" cy="36619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1671" y="2453322"/>
              <a:ext cx="1662177" cy="2376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직사각형 42"/>
            <p:cNvSpPr/>
            <p:nvPr/>
          </p:nvSpPr>
          <p:spPr>
            <a:xfrm>
              <a:off x="1547664" y="2551523"/>
              <a:ext cx="1662177" cy="24805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b="1" smtClean="0">
                  <a:solidFill>
                    <a:srgbClr val="0070C0"/>
                  </a:solidFill>
                </a:rPr>
                <a:t>AlphaEye Monitoring</a:t>
              </a:r>
              <a:endParaRPr lang="ko-KR" altLang="en-US" sz="1000" b="1">
                <a:solidFill>
                  <a:srgbClr val="0070C0"/>
                </a:solidFill>
              </a:endParaRPr>
            </a:p>
          </p:txBody>
        </p:sp>
        <p:sp>
          <p:nvSpPr>
            <p:cNvPr id="45" name="직사각형 44"/>
            <p:cNvSpPr/>
            <p:nvPr/>
          </p:nvSpPr>
          <p:spPr>
            <a:xfrm>
              <a:off x="1835696" y="3442276"/>
              <a:ext cx="914400" cy="19917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smtClean="0">
                  <a:solidFill>
                    <a:schemeClr val="bg1">
                      <a:lumMod val="75000"/>
                    </a:schemeClr>
                  </a:solidFill>
                </a:rPr>
                <a:t>ID</a:t>
              </a:r>
              <a:endParaRPr lang="ko-KR" altLang="en-US" sz="100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6" name="직사각형 45"/>
            <p:cNvSpPr/>
            <p:nvPr/>
          </p:nvSpPr>
          <p:spPr>
            <a:xfrm>
              <a:off x="1835696" y="3733878"/>
              <a:ext cx="914400" cy="19917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00" dirty="0" smtClean="0">
                  <a:solidFill>
                    <a:schemeClr val="bg1">
                      <a:lumMod val="75000"/>
                    </a:schemeClr>
                  </a:solidFill>
                </a:rPr>
                <a:t>PASSWD</a:t>
              </a:r>
              <a:endParaRPr lang="ko-KR" altLang="en-US" sz="1000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47" name="빗면 46"/>
            <p:cNvSpPr/>
            <p:nvPr/>
          </p:nvSpPr>
          <p:spPr>
            <a:xfrm>
              <a:off x="1835696" y="4149080"/>
              <a:ext cx="914400" cy="216024"/>
            </a:xfrm>
            <a:prstGeom prst="beve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" b="1" dirty="0" smtClean="0"/>
                <a:t>Login</a:t>
              </a:r>
              <a:endParaRPr lang="ko-KR" altLang="en-US" sz="1050" b="1" dirty="0"/>
            </a:p>
          </p:txBody>
        </p:sp>
        <p:pic>
          <p:nvPicPr>
            <p:cNvPr id="48" name="Picture 2" descr="https://search2.kakaocdn.net/argon/130x130_80_c/Ix314Euwa9f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3978" y="2567619"/>
              <a:ext cx="215863" cy="2158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TextBox 48"/>
          <p:cNvSpPr txBox="1"/>
          <p:nvPr/>
        </p:nvSpPr>
        <p:spPr>
          <a:xfrm>
            <a:off x="5076056" y="1988840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200" b="1" dirty="0" smtClean="0"/>
              <a:t>Log in</a:t>
            </a:r>
            <a:endParaRPr lang="ko-KR" altLang="en-US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627784" y="188640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Product types</a:t>
            </a:r>
          </a:p>
        </p:txBody>
      </p:sp>
      <p:grpSp>
        <p:nvGrpSpPr>
          <p:cNvPr id="2" name="그룹 36"/>
          <p:cNvGrpSpPr/>
          <p:nvPr/>
        </p:nvGrpSpPr>
        <p:grpSpPr>
          <a:xfrm>
            <a:off x="179512" y="116632"/>
            <a:ext cx="1982024" cy="693860"/>
            <a:chOff x="285720" y="142852"/>
            <a:chExt cx="2500330" cy="933650"/>
          </a:xfrm>
        </p:grpSpPr>
        <p:pic>
          <p:nvPicPr>
            <p:cNvPr id="38" name="그림 37" descr="감시005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71538" y="142852"/>
              <a:ext cx="928694" cy="892727"/>
            </a:xfrm>
            <a:prstGeom prst="rect">
              <a:avLst/>
            </a:prstGeom>
          </p:spPr>
        </p:pic>
        <p:pic>
          <p:nvPicPr>
            <p:cNvPr id="39" name="그림 38" descr="감시004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73179" y="178323"/>
              <a:ext cx="779646" cy="859678"/>
            </a:xfrm>
            <a:prstGeom prst="rect">
              <a:avLst/>
            </a:prstGeom>
          </p:spPr>
        </p:pic>
        <p:pic>
          <p:nvPicPr>
            <p:cNvPr id="40" name="그림 39" descr="감시008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5720" y="178323"/>
              <a:ext cx="785818" cy="854226"/>
            </a:xfrm>
            <a:prstGeom prst="rect">
              <a:avLst/>
            </a:prstGeom>
          </p:spPr>
        </p:pic>
        <p:sp>
          <p:nvSpPr>
            <p:cNvPr id="41" name="직사각형 40"/>
            <p:cNvSpPr/>
            <p:nvPr/>
          </p:nvSpPr>
          <p:spPr>
            <a:xfrm>
              <a:off x="357158" y="249760"/>
              <a:ext cx="753808" cy="82674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1174986" y="249761"/>
              <a:ext cx="753808" cy="82674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직사각형 42"/>
            <p:cNvSpPr/>
            <p:nvPr/>
          </p:nvSpPr>
          <p:spPr>
            <a:xfrm>
              <a:off x="2032242" y="249761"/>
              <a:ext cx="753808" cy="82674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3" name="Line 17"/>
          <p:cNvSpPr>
            <a:spLocks noChangeShapeType="1"/>
          </p:cNvSpPr>
          <p:nvPr/>
        </p:nvSpPr>
        <p:spPr bwMode="auto">
          <a:xfrm>
            <a:off x="8568" y="980728"/>
            <a:ext cx="8523872" cy="0"/>
          </a:xfrm>
          <a:prstGeom prst="line">
            <a:avLst/>
          </a:prstGeom>
          <a:noFill/>
          <a:ln w="15875">
            <a:solidFill>
              <a:srgbClr val="003366"/>
            </a:solidFill>
            <a:round/>
            <a:headEnd/>
            <a:tailEnd/>
          </a:ln>
        </p:spPr>
        <p:txBody>
          <a:bodyPr wrap="none" lIns="18000" tIns="82800" rIns="18000" anchor="ctr"/>
          <a:lstStyle/>
          <a:p>
            <a:endParaRPr lang="ko-KR" altLang="en-US" b="1" dirty="0"/>
          </a:p>
        </p:txBody>
      </p:sp>
      <p:graphicFrame>
        <p:nvGraphicFramePr>
          <p:cNvPr id="76" name="표 75"/>
          <p:cNvGraphicFramePr>
            <a:graphicFrameLocks noGrp="1"/>
          </p:cNvGraphicFramePr>
          <p:nvPr/>
        </p:nvGraphicFramePr>
        <p:xfrm>
          <a:off x="122750" y="1556792"/>
          <a:ext cx="8892480" cy="4464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621"/>
                <a:gridCol w="2647653"/>
                <a:gridCol w="4227206"/>
              </a:tblGrid>
              <a:tr h="57606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Product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Features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Main</a:t>
                      </a: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Functions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36104">
                <a:tc>
                  <a:txBody>
                    <a:bodyPr/>
                    <a:lstStyle/>
                    <a:p>
                      <a:pPr marL="342900" indent="-342900" latinLnBrk="1">
                        <a:buAutoNum type="arabicPeriod"/>
                      </a:pPr>
                      <a:r>
                        <a:rPr lang="en-US" altLang="ko-KR" sz="16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AlphaEye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1)</a:t>
                      </a: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Suspect detection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buFont typeface="Arial" charset="0"/>
                        <a:buChar char="•"/>
                      </a:pPr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Potentially suspect person out</a:t>
                      </a: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of crowd</a:t>
                      </a:r>
                      <a:endParaRPr lang="en-US" altLang="ko-KR" sz="16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296144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2.  </a:t>
                      </a:r>
                      <a:r>
                        <a:rPr lang="en-US" altLang="ko-KR" sz="16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AlphaEye</a:t>
                      </a:r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Plus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latinLnBrk="1">
                        <a:buAutoNum type="arabicParenR"/>
                      </a:pPr>
                      <a:endParaRPr lang="en-US" altLang="ko-KR" sz="1600" baseline="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marL="342900" indent="-342900" latinLnBrk="1">
                        <a:buNone/>
                      </a:pP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1) Suspect detection</a:t>
                      </a:r>
                    </a:p>
                    <a:p>
                      <a:pPr marL="342900" indent="-342900" latinLnBrk="1">
                        <a:buNone/>
                      </a:pP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2) Face recognition to clarify BL</a:t>
                      </a:r>
                    </a:p>
                    <a:p>
                      <a:pPr marL="342900" indent="-342900" latinLnBrk="1">
                        <a:buAutoNum type="arabicParenR"/>
                      </a:pPr>
                      <a:endParaRPr lang="ko-KR" alt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buFont typeface="Arial" charset="0"/>
                        <a:buChar char="•"/>
                      </a:pP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Potentially suspect person out of crowd</a:t>
                      </a:r>
                      <a:endParaRPr lang="en-US" altLang="ko-KR" sz="16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latinLnBrk="1">
                        <a:buFont typeface="Arial" charset="0"/>
                        <a:buChar char="•"/>
                      </a:pPr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ko-KR" sz="1600" dirty="0" smtClean="0">
                          <a:solidFill>
                            <a:schemeClr val="dk1"/>
                          </a:solidFill>
                          <a:latin typeface="+mn-lt"/>
                        </a:rPr>
                        <a:t>Transfer</a:t>
                      </a:r>
                      <a:r>
                        <a:rPr lang="en-US" altLang="ko-KR" sz="1600" baseline="0" dirty="0" smtClean="0">
                          <a:solidFill>
                            <a:schemeClr val="dk1"/>
                          </a:solidFill>
                          <a:latin typeface="+mn-lt"/>
                        </a:rPr>
                        <a:t> the event information to VMS</a:t>
                      </a:r>
                    </a:p>
                    <a:p>
                      <a:pPr latinLnBrk="1">
                        <a:buFont typeface="Arial" charset="0"/>
                        <a:buChar char="•"/>
                      </a:pPr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Clarify</a:t>
                      </a: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BL by Face recognition</a:t>
                      </a:r>
                      <a:endParaRPr lang="ko-KR" altLang="en-US" sz="16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latinLnBrk="1"/>
                      <a:endParaRPr lang="ko-KR" alt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1641688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3. </a:t>
                      </a:r>
                      <a:r>
                        <a:rPr lang="en-US" altLang="ko-KR" sz="1600" dirty="0" err="1" smtClean="0">
                          <a:solidFill>
                            <a:schemeClr val="tx1"/>
                          </a:solidFill>
                          <a:latin typeface="+mn-lt"/>
                        </a:rPr>
                        <a:t>AlphaEye</a:t>
                      </a:r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Pro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latinLnBrk="1">
                        <a:buNone/>
                      </a:pP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1) Suspect detection</a:t>
                      </a:r>
                    </a:p>
                    <a:p>
                      <a:pPr marL="342900" indent="-342900" latinLnBrk="1">
                        <a:buNone/>
                      </a:pP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2) Face recognition to clarify BL</a:t>
                      </a:r>
                    </a:p>
                    <a:p>
                      <a:pPr marL="342900" indent="-342900" latinLnBrk="1">
                        <a:buNone/>
                      </a:pPr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3) Suspect</a:t>
                      </a: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tracking </a:t>
                      </a:r>
                      <a:endParaRPr lang="ko-KR" altLang="en-US" sz="16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buFont typeface="Arial" charset="0"/>
                        <a:buChar char="•"/>
                      </a:pP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Potentially suspect person out of crowd</a:t>
                      </a:r>
                      <a:endParaRPr lang="en-US" altLang="ko-KR" sz="16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latinLnBrk="1">
                        <a:buFont typeface="Arial" charset="0"/>
                        <a:buChar char="•"/>
                      </a:pPr>
                      <a:r>
                        <a:rPr lang="ko-KR" altLang="en-US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en-US" altLang="ko-KR" sz="1600" dirty="0" smtClean="0">
                          <a:solidFill>
                            <a:schemeClr val="dk1"/>
                          </a:solidFill>
                          <a:latin typeface="+mn-lt"/>
                        </a:rPr>
                        <a:t>Transfer</a:t>
                      </a:r>
                      <a:r>
                        <a:rPr lang="en-US" altLang="ko-KR" sz="1600" baseline="0" dirty="0" smtClean="0">
                          <a:solidFill>
                            <a:schemeClr val="dk1"/>
                          </a:solidFill>
                          <a:latin typeface="+mn-lt"/>
                        </a:rPr>
                        <a:t> the event information to VMS</a:t>
                      </a:r>
                    </a:p>
                    <a:p>
                      <a:pPr latinLnBrk="1">
                        <a:buFont typeface="Arial" charset="0"/>
                        <a:buChar char="•"/>
                      </a:pPr>
                      <a:r>
                        <a:rPr lang="en-US" altLang="ko-KR" sz="1600" dirty="0" smtClean="0">
                          <a:solidFill>
                            <a:schemeClr val="tx1"/>
                          </a:solidFill>
                          <a:latin typeface="+mn-lt"/>
                        </a:rPr>
                        <a:t> Clarify</a:t>
                      </a: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BL by Face recognition</a:t>
                      </a:r>
                    </a:p>
                    <a:p>
                      <a:pPr latinLnBrk="1">
                        <a:buFont typeface="Arial" charset="0"/>
                        <a:buChar char="•"/>
                      </a:pPr>
                      <a:r>
                        <a:rPr lang="en-US" altLang="ko-KR" sz="16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Track suspect automatically</a:t>
                      </a:r>
                      <a:endParaRPr lang="ko-KR" altLang="en-US" sz="16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59035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339752" y="231031"/>
            <a:ext cx="680424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600" b="1" dirty="0" smtClean="0">
                <a:latin typeface="Times New Roman" pitchFamily="18" charset="0"/>
                <a:cs typeface="Times New Roman" pitchFamily="18" charset="0"/>
              </a:rPr>
              <a:t>Two functions : Monitoring and Matching </a:t>
            </a:r>
            <a:endParaRPr lang="ko-KR" altLang="en-US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>
            <a:off x="8568" y="980728"/>
            <a:ext cx="8523872" cy="0"/>
          </a:xfrm>
          <a:prstGeom prst="line">
            <a:avLst/>
          </a:prstGeom>
          <a:noFill/>
          <a:ln w="15875">
            <a:solidFill>
              <a:srgbClr val="003366"/>
            </a:solidFill>
            <a:round/>
            <a:headEnd/>
            <a:tailEnd/>
          </a:ln>
        </p:spPr>
        <p:txBody>
          <a:bodyPr wrap="none" lIns="18000" tIns="82800" rIns="18000" anchor="ctr"/>
          <a:lstStyle/>
          <a:p>
            <a:endParaRPr lang="ko-KR" altLang="en-US" b="1" dirty="0"/>
          </a:p>
        </p:txBody>
      </p:sp>
      <p:grpSp>
        <p:nvGrpSpPr>
          <p:cNvPr id="33" name="그룹 32"/>
          <p:cNvGrpSpPr/>
          <p:nvPr/>
        </p:nvGrpSpPr>
        <p:grpSpPr>
          <a:xfrm>
            <a:off x="103188" y="1268760"/>
            <a:ext cx="9040812" cy="4979987"/>
            <a:chOff x="103188" y="1268760"/>
            <a:chExt cx="9040812" cy="4979987"/>
          </a:xfrm>
        </p:grpSpPr>
        <p:pic>
          <p:nvPicPr>
            <p:cNvPr id="28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3188" y="1268760"/>
              <a:ext cx="9040812" cy="49799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2230661" y="5374779"/>
              <a:ext cx="2409634" cy="646331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txBody>
            <a:bodyPr wrap="none" rtlCol="0" anchor="ctr" anchorCtr="0">
              <a:spAutoFit/>
            </a:bodyPr>
            <a:lstStyle/>
            <a:p>
              <a:r>
                <a:rPr lang="en-US" altLang="ko-KR" b="1" dirty="0" smtClean="0">
                  <a:solidFill>
                    <a:srgbClr val="0336EF"/>
                  </a:solidFill>
                  <a:latin typeface="Times New Roman" pitchFamily="18" charset="0"/>
                  <a:cs typeface="Times New Roman" pitchFamily="18" charset="0"/>
                </a:rPr>
                <a:t>Face Recognition</a:t>
              </a:r>
            </a:p>
            <a:p>
              <a:r>
                <a:rPr lang="en-US" altLang="ko-KR" b="1" dirty="0" smtClean="0">
                  <a:solidFill>
                    <a:srgbClr val="0336EF"/>
                  </a:solidFill>
                  <a:latin typeface="Times New Roman" pitchFamily="18" charset="0"/>
                  <a:cs typeface="Times New Roman" pitchFamily="18" charset="0"/>
                </a:rPr>
                <a:t>(Matched to black list)</a:t>
              </a:r>
              <a:endParaRPr lang="ko-KR" altLang="en-US" b="1" dirty="0">
                <a:solidFill>
                  <a:srgbClr val="0336E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051720" y="1628800"/>
              <a:ext cx="2285690" cy="307777"/>
            </a:xfrm>
            <a:prstGeom prst="rect">
              <a:avLst/>
            </a:prstGeom>
            <a:noFill/>
            <a:ln>
              <a:solidFill>
                <a:srgbClr val="0070C0"/>
              </a:solidFill>
              <a:prstDash val="solid"/>
            </a:ln>
          </p:spPr>
          <p:txBody>
            <a:bodyPr wrap="none" rtlCol="0" anchor="ctr" anchorCtr="0">
              <a:spAutoFit/>
            </a:bodyPr>
            <a:lstStyle/>
            <a:p>
              <a:r>
                <a:rPr lang="en-US" altLang="ko-KR" sz="1400" b="1" dirty="0" smtClean="0">
                  <a:solidFill>
                    <a:srgbClr val="0336EF"/>
                  </a:solidFill>
                  <a:latin typeface="Times New Roman" pitchFamily="18" charset="0"/>
                  <a:cs typeface="Times New Roman" pitchFamily="18" charset="0"/>
                </a:rPr>
                <a:t>To detect dangerous person</a:t>
              </a:r>
              <a:endParaRPr lang="ko-KR" altLang="en-US" sz="1400" b="1" dirty="0">
                <a:solidFill>
                  <a:srgbClr val="0336E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156176" y="5240635"/>
              <a:ext cx="2810000" cy="46166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olid"/>
            </a:ln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en-US" altLang="ko-KR" sz="1200" b="1" dirty="0" smtClean="0">
                  <a:solidFill>
                    <a:srgbClr val="0336EF"/>
                  </a:solidFill>
                  <a:latin typeface="+mj-ea"/>
                  <a:ea typeface="+mj-ea"/>
                  <a:cs typeface="Times New Roman" pitchFamily="18" charset="0"/>
                </a:rPr>
                <a:t>(Suspect information is transferred </a:t>
              </a:r>
            </a:p>
            <a:p>
              <a:pPr algn="ctr"/>
              <a:r>
                <a:rPr lang="en-US" altLang="ko-KR" sz="1200" b="1" dirty="0" smtClean="0">
                  <a:solidFill>
                    <a:srgbClr val="0336EF"/>
                  </a:solidFill>
                  <a:latin typeface="+mj-ea"/>
                  <a:ea typeface="+mj-ea"/>
                  <a:cs typeface="Times New Roman" pitchFamily="18" charset="0"/>
                </a:rPr>
                <a:t>to smart phone?</a:t>
              </a: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179512" y="44624"/>
            <a:ext cx="1982024" cy="693860"/>
            <a:chOff x="179512" y="116632"/>
            <a:chExt cx="1982024" cy="693860"/>
          </a:xfrm>
        </p:grpSpPr>
        <p:grpSp>
          <p:nvGrpSpPr>
            <p:cNvPr id="17" name="그룹 24"/>
            <p:cNvGrpSpPr/>
            <p:nvPr/>
          </p:nvGrpSpPr>
          <p:grpSpPr>
            <a:xfrm>
              <a:off x="179512" y="116632"/>
              <a:ext cx="1982024" cy="693860"/>
              <a:chOff x="285720" y="142852"/>
              <a:chExt cx="2500330" cy="933650"/>
            </a:xfrm>
          </p:grpSpPr>
          <p:pic>
            <p:nvPicPr>
              <p:cNvPr id="20" name="그림 19" descr="감시005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071538" y="142852"/>
                <a:ext cx="928694" cy="892727"/>
              </a:xfrm>
              <a:prstGeom prst="rect">
                <a:avLst/>
              </a:prstGeom>
            </p:spPr>
          </p:pic>
          <p:pic>
            <p:nvPicPr>
              <p:cNvPr id="21" name="그림 20" descr="감시004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973179" y="178323"/>
                <a:ext cx="779646" cy="859678"/>
              </a:xfrm>
              <a:prstGeom prst="rect">
                <a:avLst/>
              </a:prstGeom>
            </p:spPr>
          </p:pic>
          <p:pic>
            <p:nvPicPr>
              <p:cNvPr id="22" name="그림 21" descr="감시008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285720" y="178323"/>
                <a:ext cx="785818" cy="854226"/>
              </a:xfrm>
              <a:prstGeom prst="rect">
                <a:avLst/>
              </a:prstGeom>
            </p:spPr>
          </p:pic>
          <p:sp>
            <p:nvSpPr>
              <p:cNvPr id="24" name="직사각형 23"/>
              <p:cNvSpPr/>
              <p:nvPr/>
            </p:nvSpPr>
            <p:spPr>
              <a:xfrm>
                <a:off x="357158" y="249760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1174986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4" name="직사각형 33"/>
              <p:cNvSpPr/>
              <p:nvPr/>
            </p:nvSpPr>
            <p:spPr>
              <a:xfrm>
                <a:off x="2032242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19" name="그림 18" descr="profiling 005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19672" y="279698"/>
              <a:ext cx="511271" cy="5040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직사각형 30"/>
          <p:cNvSpPr/>
          <p:nvPr/>
        </p:nvSpPr>
        <p:spPr>
          <a:xfrm>
            <a:off x="323528" y="1124744"/>
            <a:ext cx="8640960" cy="4896544"/>
          </a:xfrm>
          <a:prstGeom prst="rect">
            <a:avLst/>
          </a:prstGeom>
          <a:solidFill>
            <a:srgbClr val="FFFF00">
              <a:alpha val="1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ko-KR" b="1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altLang="ko-KR" b="1" dirty="0" smtClean="0">
                <a:latin typeface="Times New Roman" pitchFamily="18" charset="0"/>
                <a:cs typeface="Times New Roman" pitchFamily="18" charset="0"/>
              </a:rPr>
              <a:t> Stage </a:t>
            </a:r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411760" y="260648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dirty="0" smtClean="0">
                <a:latin typeface="Times New Roman" pitchFamily="18" charset="0"/>
                <a:cs typeface="Times New Roman" pitchFamily="18" charset="0"/>
              </a:rPr>
              <a:t>Profiling process to detect to potential terrorist   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0425" y="2744713"/>
            <a:ext cx="2057400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204864"/>
            <a:ext cx="720080" cy="118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861048"/>
            <a:ext cx="720080" cy="108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직선 화살표 연결선 13"/>
          <p:cNvCxnSpPr/>
          <p:nvPr/>
        </p:nvCxnSpPr>
        <p:spPr>
          <a:xfrm flipV="1">
            <a:off x="2987824" y="2924944"/>
            <a:ext cx="1224136" cy="834790"/>
          </a:xfrm>
          <a:prstGeom prst="straightConnector1">
            <a:avLst/>
          </a:prstGeom>
          <a:ln w="63500">
            <a:prstDash val="lgDashDot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직선 화살표 연결선 14"/>
          <p:cNvCxnSpPr/>
          <p:nvPr/>
        </p:nvCxnSpPr>
        <p:spPr>
          <a:xfrm>
            <a:off x="2915816" y="3789040"/>
            <a:ext cx="1368151" cy="580757"/>
          </a:xfrm>
          <a:prstGeom prst="straightConnector1">
            <a:avLst/>
          </a:prstGeom>
          <a:ln w="63500">
            <a:prstDash val="lgDashDot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직사각형 17"/>
          <p:cNvSpPr/>
          <p:nvPr/>
        </p:nvSpPr>
        <p:spPr>
          <a:xfrm>
            <a:off x="5148063" y="2685976"/>
            <a:ext cx="1152873" cy="503237"/>
          </a:xfrm>
          <a:prstGeom prst="rect">
            <a:avLst/>
          </a:prstGeom>
          <a:solidFill>
            <a:srgbClr val="92D05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Pass </a:t>
            </a:r>
            <a:r>
              <a:rPr lang="en-US" altLang="ko-KR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!</a:t>
            </a:r>
            <a:endParaRPr lang="ko-KR" alt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5148063" y="4401666"/>
            <a:ext cx="1152873" cy="504825"/>
          </a:xfrm>
          <a:prstGeom prst="rect">
            <a:avLst/>
          </a:prstGeom>
          <a:solidFill>
            <a:srgbClr val="FF99FF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Suspect </a:t>
            </a:r>
            <a:r>
              <a:rPr lang="en-US" altLang="ko-KR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!</a:t>
            </a:r>
            <a:endParaRPr lang="ko-KR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폭발 1 24"/>
          <p:cNvSpPr/>
          <p:nvPr/>
        </p:nvSpPr>
        <p:spPr>
          <a:xfrm>
            <a:off x="6444804" y="3825602"/>
            <a:ext cx="2519684" cy="1524521"/>
          </a:xfrm>
          <a:prstGeom prst="irregularSeal1">
            <a:avLst/>
          </a:prstGeom>
          <a:solidFill>
            <a:srgbClr val="FF0000">
              <a:alpha val="7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b="1" dirty="0" smtClean="0">
                <a:latin typeface="Arial" pitchFamily="34" charset="0"/>
                <a:cs typeface="Arial" pitchFamily="34" charset="0"/>
              </a:rPr>
              <a:t>Dangerous person !</a:t>
            </a:r>
            <a:endParaRPr lang="ko-KR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72200" y="6269250"/>
            <a:ext cx="2591891" cy="47211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anchor="ctr" anchorCtr="0">
            <a:noAutofit/>
          </a:bodyPr>
          <a:lstStyle/>
          <a:p>
            <a:pPr algn="ctr">
              <a:defRPr/>
            </a:pPr>
            <a:r>
              <a:rPr lang="en-US" altLang="ko-KR" b="1" dirty="0" smtClean="0">
                <a:solidFill>
                  <a:schemeClr val="bg1"/>
                </a:solidFill>
                <a:latin typeface="+mn-ea"/>
                <a:cs typeface="Arial" pitchFamily="34" charset="0"/>
              </a:rPr>
              <a:t>Screen for detailed investigation</a:t>
            </a:r>
            <a:endParaRPr lang="en-US" altLang="ko-KR" b="1" dirty="0">
              <a:solidFill>
                <a:schemeClr val="bg1"/>
              </a:solidFill>
              <a:latin typeface="+mn-ea"/>
              <a:cs typeface="Arial" pitchFamily="34" charset="0"/>
            </a:endParaRP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141" y="1593329"/>
            <a:ext cx="1512763" cy="1008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직사각형 28"/>
          <p:cNvSpPr/>
          <p:nvPr/>
        </p:nvSpPr>
        <p:spPr>
          <a:xfrm>
            <a:off x="4139953" y="1209169"/>
            <a:ext cx="2592288" cy="419631"/>
          </a:xfrm>
          <a:prstGeom prst="rect">
            <a:avLst/>
          </a:prstGeom>
          <a:solidFill>
            <a:srgbClr val="FFFF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Profiler </a:t>
            </a:r>
            <a:endParaRPr lang="ko-KR" altLang="en-US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아래쪽 화살표 29"/>
          <p:cNvSpPr/>
          <p:nvPr/>
        </p:nvSpPr>
        <p:spPr>
          <a:xfrm>
            <a:off x="7524328" y="5229200"/>
            <a:ext cx="360040" cy="936104"/>
          </a:xfrm>
          <a:prstGeom prst="down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Line 17"/>
          <p:cNvSpPr>
            <a:spLocks noChangeShapeType="1"/>
          </p:cNvSpPr>
          <p:nvPr/>
        </p:nvSpPr>
        <p:spPr bwMode="auto">
          <a:xfrm>
            <a:off x="8568" y="980728"/>
            <a:ext cx="8523872" cy="0"/>
          </a:xfrm>
          <a:prstGeom prst="line">
            <a:avLst/>
          </a:prstGeom>
          <a:noFill/>
          <a:ln w="15875">
            <a:solidFill>
              <a:srgbClr val="003366"/>
            </a:solidFill>
            <a:round/>
            <a:headEnd/>
            <a:tailEnd/>
          </a:ln>
        </p:spPr>
        <p:txBody>
          <a:bodyPr wrap="none" lIns="18000" tIns="82800" rIns="18000" anchor="ctr"/>
          <a:lstStyle/>
          <a:p>
            <a:endParaRPr lang="ko-KR" altLang="en-US" b="1" dirty="0"/>
          </a:p>
        </p:txBody>
      </p:sp>
      <p:sp>
        <p:nvSpPr>
          <p:cNvPr id="24" name="직사각형 23"/>
          <p:cNvSpPr/>
          <p:nvPr/>
        </p:nvSpPr>
        <p:spPr>
          <a:xfrm>
            <a:off x="899592" y="4761706"/>
            <a:ext cx="201622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err="1" smtClean="0"/>
              <a:t>AlphaEye</a:t>
            </a:r>
            <a:r>
              <a:rPr lang="en-US" altLang="ko-KR" sz="1600" b="1" dirty="0" smtClean="0"/>
              <a:t> system</a:t>
            </a:r>
            <a:endParaRPr lang="ko-KR" altLang="en-US" sz="1600" b="1" dirty="0"/>
          </a:p>
        </p:txBody>
      </p:sp>
      <p:grpSp>
        <p:nvGrpSpPr>
          <p:cNvPr id="28" name="그룹 27"/>
          <p:cNvGrpSpPr/>
          <p:nvPr/>
        </p:nvGrpSpPr>
        <p:grpSpPr>
          <a:xfrm>
            <a:off x="179512" y="116632"/>
            <a:ext cx="1982024" cy="693860"/>
            <a:chOff x="179512" y="116632"/>
            <a:chExt cx="1982024" cy="693860"/>
          </a:xfrm>
        </p:grpSpPr>
        <p:grpSp>
          <p:nvGrpSpPr>
            <p:cNvPr id="32" name="그룹 24"/>
            <p:cNvGrpSpPr/>
            <p:nvPr/>
          </p:nvGrpSpPr>
          <p:grpSpPr>
            <a:xfrm>
              <a:off x="179512" y="116632"/>
              <a:ext cx="1982024" cy="693860"/>
              <a:chOff x="285720" y="142852"/>
              <a:chExt cx="2500330" cy="933650"/>
            </a:xfrm>
          </p:grpSpPr>
          <p:pic>
            <p:nvPicPr>
              <p:cNvPr id="42" name="그림 41" descr="감시005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071538" y="142852"/>
                <a:ext cx="928694" cy="892727"/>
              </a:xfrm>
              <a:prstGeom prst="rect">
                <a:avLst/>
              </a:prstGeom>
            </p:spPr>
          </p:pic>
          <p:pic>
            <p:nvPicPr>
              <p:cNvPr id="43" name="그림 42" descr="감시004.jpg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1973179" y="178323"/>
                <a:ext cx="779646" cy="859678"/>
              </a:xfrm>
              <a:prstGeom prst="rect">
                <a:avLst/>
              </a:prstGeom>
            </p:spPr>
          </p:pic>
          <p:pic>
            <p:nvPicPr>
              <p:cNvPr id="44" name="그림 43" descr="감시008.jp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285720" y="178323"/>
                <a:ext cx="785818" cy="854226"/>
              </a:xfrm>
              <a:prstGeom prst="rect">
                <a:avLst/>
              </a:prstGeom>
            </p:spPr>
          </p:pic>
          <p:sp>
            <p:nvSpPr>
              <p:cNvPr id="45" name="직사각형 44"/>
              <p:cNvSpPr/>
              <p:nvPr/>
            </p:nvSpPr>
            <p:spPr>
              <a:xfrm>
                <a:off x="357158" y="249760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직사각형 45"/>
              <p:cNvSpPr/>
              <p:nvPr/>
            </p:nvSpPr>
            <p:spPr>
              <a:xfrm>
                <a:off x="1174986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7" name="직사각형 46"/>
              <p:cNvSpPr/>
              <p:nvPr/>
            </p:nvSpPr>
            <p:spPr>
              <a:xfrm>
                <a:off x="2032242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33" name="그림 32" descr="profiling 005.jp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19672" y="279698"/>
              <a:ext cx="511271" cy="504056"/>
            </a:xfrm>
            <a:prstGeom prst="rect">
              <a:avLst/>
            </a:prstGeom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537" y="1593354"/>
            <a:ext cx="1800200" cy="104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3413" y="5032913"/>
            <a:ext cx="1584176" cy="868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2555776" y="260648"/>
            <a:ext cx="58833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Example of High Suspect person</a:t>
            </a:r>
            <a:endParaRPr lang="ko-KR" alt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그림 22" descr="그림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1772816"/>
            <a:ext cx="6957986" cy="28655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39752" y="5229200"/>
            <a:ext cx="5644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dirty="0" smtClean="0">
                <a:latin typeface="Times New Roman" pitchFamily="18" charset="0"/>
                <a:cs typeface="Times New Roman" pitchFamily="18" charset="0"/>
              </a:rPr>
              <a:t>Check box color will be changed to Red color if he is captured </a:t>
            </a:r>
          </a:p>
          <a:p>
            <a:r>
              <a:rPr lang="en-US" altLang="ko-KR" sz="1600" b="1" dirty="0" smtClean="0">
                <a:latin typeface="Times New Roman" pitchFamily="18" charset="0"/>
                <a:cs typeface="Times New Roman" pitchFamily="18" charset="0"/>
              </a:rPr>
              <a:t>by  suspect level setting.</a:t>
            </a:r>
            <a:endParaRPr lang="ko-KR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그림 26" descr="그림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5805090"/>
            <a:ext cx="7215238" cy="5867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497977" y="6519470"/>
            <a:ext cx="13099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600" b="1" dirty="0" smtClean="0">
                <a:latin typeface="Times New Roman" pitchFamily="18" charset="0"/>
                <a:cs typeface="Times New Roman" pitchFamily="18" charset="0"/>
              </a:rPr>
              <a:t>Suspect level</a:t>
            </a:r>
            <a:endParaRPr lang="ko-KR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0" name="직선 화살표 연결선 29"/>
          <p:cNvCxnSpPr/>
          <p:nvPr/>
        </p:nvCxnSpPr>
        <p:spPr>
          <a:xfrm rot="10800000">
            <a:off x="3357554" y="4714884"/>
            <a:ext cx="928694" cy="571504"/>
          </a:xfrm>
          <a:prstGeom prst="straightConnector1">
            <a:avLst/>
          </a:prstGeom>
          <a:ln w="158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직선 화살표 연결선 31"/>
          <p:cNvCxnSpPr/>
          <p:nvPr/>
        </p:nvCxnSpPr>
        <p:spPr>
          <a:xfrm flipV="1">
            <a:off x="4286248" y="4714884"/>
            <a:ext cx="1785950" cy="571504"/>
          </a:xfrm>
          <a:prstGeom prst="straightConnector1">
            <a:avLst/>
          </a:prstGeom>
          <a:ln w="158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hape 34"/>
          <p:cNvCxnSpPr>
            <a:stCxn id="27" idx="2"/>
          </p:cNvCxnSpPr>
          <p:nvPr/>
        </p:nvCxnSpPr>
        <p:spPr>
          <a:xfrm rot="16200000" flipH="1">
            <a:off x="4749671" y="6035563"/>
            <a:ext cx="323318" cy="1035851"/>
          </a:xfrm>
          <a:prstGeom prst="bentConnector2">
            <a:avLst/>
          </a:prstGeom>
          <a:ln w="190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Line 17"/>
          <p:cNvSpPr>
            <a:spLocks noChangeShapeType="1"/>
          </p:cNvSpPr>
          <p:nvPr/>
        </p:nvSpPr>
        <p:spPr bwMode="auto">
          <a:xfrm>
            <a:off x="8568" y="980728"/>
            <a:ext cx="8523872" cy="0"/>
          </a:xfrm>
          <a:prstGeom prst="line">
            <a:avLst/>
          </a:prstGeom>
          <a:noFill/>
          <a:ln w="15875">
            <a:solidFill>
              <a:srgbClr val="003366"/>
            </a:solidFill>
            <a:round/>
            <a:headEnd/>
            <a:tailEnd/>
          </a:ln>
        </p:spPr>
        <p:txBody>
          <a:bodyPr wrap="none" lIns="18000" tIns="82800" rIns="18000" anchor="ctr"/>
          <a:lstStyle/>
          <a:p>
            <a:endParaRPr lang="ko-KR" altLang="en-US" b="1" dirty="0"/>
          </a:p>
        </p:txBody>
      </p:sp>
      <p:grpSp>
        <p:nvGrpSpPr>
          <p:cNvPr id="19" name="그룹 18"/>
          <p:cNvGrpSpPr/>
          <p:nvPr/>
        </p:nvGrpSpPr>
        <p:grpSpPr>
          <a:xfrm>
            <a:off x="251520" y="116632"/>
            <a:ext cx="1982024" cy="693860"/>
            <a:chOff x="179512" y="116632"/>
            <a:chExt cx="1982024" cy="693860"/>
          </a:xfrm>
        </p:grpSpPr>
        <p:grpSp>
          <p:nvGrpSpPr>
            <p:cNvPr id="20" name="그룹 24"/>
            <p:cNvGrpSpPr/>
            <p:nvPr/>
          </p:nvGrpSpPr>
          <p:grpSpPr>
            <a:xfrm>
              <a:off x="179512" y="116632"/>
              <a:ext cx="1982024" cy="693860"/>
              <a:chOff x="285720" y="142852"/>
              <a:chExt cx="2500330" cy="933650"/>
            </a:xfrm>
          </p:grpSpPr>
          <p:pic>
            <p:nvPicPr>
              <p:cNvPr id="22" name="그림 21" descr="감시005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071538" y="142852"/>
                <a:ext cx="928694" cy="892727"/>
              </a:xfrm>
              <a:prstGeom prst="rect">
                <a:avLst/>
              </a:prstGeom>
            </p:spPr>
          </p:pic>
          <p:pic>
            <p:nvPicPr>
              <p:cNvPr id="24" name="그림 23" descr="감시004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973179" y="178323"/>
                <a:ext cx="779646" cy="859678"/>
              </a:xfrm>
              <a:prstGeom prst="rect">
                <a:avLst/>
              </a:prstGeom>
            </p:spPr>
          </p:pic>
          <p:pic>
            <p:nvPicPr>
              <p:cNvPr id="39" name="그림 38" descr="감시008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85720" y="178323"/>
                <a:ext cx="785818" cy="854226"/>
              </a:xfrm>
              <a:prstGeom prst="rect">
                <a:avLst/>
              </a:prstGeom>
            </p:spPr>
          </p:pic>
          <p:sp>
            <p:nvSpPr>
              <p:cNvPr id="40" name="직사각형 39"/>
              <p:cNvSpPr/>
              <p:nvPr/>
            </p:nvSpPr>
            <p:spPr>
              <a:xfrm>
                <a:off x="357158" y="249760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1" name="직사각형 40"/>
              <p:cNvSpPr/>
              <p:nvPr/>
            </p:nvSpPr>
            <p:spPr>
              <a:xfrm>
                <a:off x="1174986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2032242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21" name="그림 20" descr="profiling 005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9672" y="279698"/>
              <a:ext cx="511271" cy="5040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627784" y="251937"/>
            <a:ext cx="2292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b="1" dirty="0" smtClean="0">
                <a:latin typeface="Times New Roman" pitchFamily="18" charset="0"/>
                <a:cs typeface="Times New Roman" pitchFamily="18" charset="0"/>
              </a:rPr>
              <a:t>System type</a:t>
            </a:r>
          </a:p>
        </p:txBody>
      </p:sp>
      <p:sp>
        <p:nvSpPr>
          <p:cNvPr id="12" name="직사각형 3"/>
          <p:cNvSpPr>
            <a:spLocks noChangeArrowheads="1"/>
          </p:cNvSpPr>
          <p:nvPr/>
        </p:nvSpPr>
        <p:spPr bwMode="auto">
          <a:xfrm>
            <a:off x="71438" y="1404640"/>
            <a:ext cx="9072562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1">
              <a:lnSpc>
                <a:spcPct val="150000"/>
              </a:lnSpc>
              <a:buFont typeface="Wingdings" pitchFamily="2" charset="2"/>
              <a:buChar char="v"/>
            </a:pPr>
            <a:r>
              <a:rPr lang="ko-KR" altLang="en-US" sz="2800" b="1" dirty="0" smtClean="0"/>
              <a:t>  </a:t>
            </a:r>
            <a:r>
              <a:rPr lang="en-US" altLang="ko-KR" sz="2800" b="1" dirty="0" smtClean="0"/>
              <a:t>Individual system</a:t>
            </a:r>
            <a:endParaRPr lang="en-US" altLang="sk-SK" sz="2800" b="1" dirty="0"/>
          </a:p>
          <a:p>
            <a:pPr lvl="1">
              <a:lnSpc>
                <a:spcPct val="150000"/>
              </a:lnSpc>
            </a:pPr>
            <a:r>
              <a:rPr lang="en-US" altLang="sk-SK" sz="3600" b="1" dirty="0"/>
              <a:t>    </a:t>
            </a:r>
            <a:r>
              <a:rPr lang="en-US" altLang="sk-SK" sz="2400" b="1" dirty="0" smtClean="0"/>
              <a:t>- Will be controlled by one individual system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v"/>
            </a:pPr>
            <a:endParaRPr lang="en-US" altLang="sk-SK" sz="3600" b="1" dirty="0" smtClean="0"/>
          </a:p>
          <a:p>
            <a:pPr lvl="1">
              <a:lnSpc>
                <a:spcPct val="150000"/>
              </a:lnSpc>
              <a:buFont typeface="Wingdings" pitchFamily="2" charset="2"/>
              <a:buChar char="v"/>
            </a:pPr>
            <a:r>
              <a:rPr lang="en-US" altLang="sk-SK" sz="2800" b="1" dirty="0" smtClean="0"/>
              <a:t>  Centered monitoring system</a:t>
            </a:r>
          </a:p>
          <a:p>
            <a:pPr lvl="1">
              <a:lnSpc>
                <a:spcPct val="150000"/>
              </a:lnSpc>
            </a:pPr>
            <a:r>
              <a:rPr lang="en-US" altLang="sk-SK" sz="3600" b="1" dirty="0" smtClean="0"/>
              <a:t>    </a:t>
            </a:r>
            <a:r>
              <a:rPr lang="en-US" altLang="sk-SK" sz="2400" b="1" dirty="0"/>
              <a:t>- </a:t>
            </a:r>
            <a:r>
              <a:rPr lang="en-US" altLang="sk-SK" sz="2400" b="1" dirty="0" smtClean="0"/>
              <a:t>Will be controlled and managed by Multi CCTVs </a:t>
            </a:r>
          </a:p>
          <a:p>
            <a:pPr lvl="1">
              <a:lnSpc>
                <a:spcPct val="150000"/>
              </a:lnSpc>
            </a:pPr>
            <a:r>
              <a:rPr lang="en-US" altLang="ko-KR" sz="2400" b="1" dirty="0" smtClean="0"/>
              <a:t>        to the corresponding Detection Analyzers</a:t>
            </a:r>
          </a:p>
        </p:txBody>
      </p:sp>
      <p:sp>
        <p:nvSpPr>
          <p:cNvPr id="27" name="Line 17"/>
          <p:cNvSpPr>
            <a:spLocks noChangeShapeType="1"/>
          </p:cNvSpPr>
          <p:nvPr/>
        </p:nvSpPr>
        <p:spPr bwMode="auto">
          <a:xfrm>
            <a:off x="8568" y="980728"/>
            <a:ext cx="8523872" cy="0"/>
          </a:xfrm>
          <a:prstGeom prst="line">
            <a:avLst/>
          </a:prstGeom>
          <a:noFill/>
          <a:ln w="15875">
            <a:solidFill>
              <a:srgbClr val="003366"/>
            </a:solidFill>
            <a:round/>
            <a:headEnd/>
            <a:tailEnd/>
          </a:ln>
        </p:spPr>
        <p:txBody>
          <a:bodyPr wrap="none" lIns="18000" tIns="82800" rIns="18000" anchor="ctr"/>
          <a:lstStyle/>
          <a:p>
            <a:endParaRPr lang="ko-KR" altLang="en-US" b="1" dirty="0"/>
          </a:p>
        </p:txBody>
      </p:sp>
      <p:grpSp>
        <p:nvGrpSpPr>
          <p:cNvPr id="16" name="그룹 15"/>
          <p:cNvGrpSpPr/>
          <p:nvPr/>
        </p:nvGrpSpPr>
        <p:grpSpPr>
          <a:xfrm>
            <a:off x="179512" y="116632"/>
            <a:ext cx="1982024" cy="693860"/>
            <a:chOff x="179512" y="116632"/>
            <a:chExt cx="1982024" cy="693860"/>
          </a:xfrm>
        </p:grpSpPr>
        <p:grpSp>
          <p:nvGrpSpPr>
            <p:cNvPr id="17" name="그룹 24"/>
            <p:cNvGrpSpPr/>
            <p:nvPr/>
          </p:nvGrpSpPr>
          <p:grpSpPr>
            <a:xfrm>
              <a:off x="179512" y="116632"/>
              <a:ext cx="1982024" cy="693860"/>
              <a:chOff x="285720" y="142852"/>
              <a:chExt cx="2500330" cy="933650"/>
            </a:xfrm>
          </p:grpSpPr>
          <p:pic>
            <p:nvPicPr>
              <p:cNvPr id="20" name="그림 19" descr="감시005.jpg"/>
              <p:cNvPicPr>
                <a:picLocks noChangeAspect="1"/>
              </p:cNvPicPr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071538" y="142852"/>
                <a:ext cx="928694" cy="892727"/>
              </a:xfrm>
              <a:prstGeom prst="rect">
                <a:avLst/>
              </a:prstGeom>
            </p:spPr>
          </p:pic>
          <p:pic>
            <p:nvPicPr>
              <p:cNvPr id="21" name="그림 20" descr="감시004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973179" y="178323"/>
                <a:ext cx="779646" cy="859678"/>
              </a:xfrm>
              <a:prstGeom prst="rect">
                <a:avLst/>
              </a:prstGeom>
            </p:spPr>
          </p:pic>
          <p:pic>
            <p:nvPicPr>
              <p:cNvPr id="22" name="그림 21" descr="감시008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285720" y="178323"/>
                <a:ext cx="785818" cy="854226"/>
              </a:xfrm>
              <a:prstGeom prst="rect">
                <a:avLst/>
              </a:prstGeom>
            </p:spPr>
          </p:pic>
          <p:sp>
            <p:nvSpPr>
              <p:cNvPr id="24" name="직사각형 23"/>
              <p:cNvSpPr/>
              <p:nvPr/>
            </p:nvSpPr>
            <p:spPr>
              <a:xfrm>
                <a:off x="357158" y="249760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" name="직사각형 27"/>
              <p:cNvSpPr/>
              <p:nvPr/>
            </p:nvSpPr>
            <p:spPr>
              <a:xfrm>
                <a:off x="1174986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9" name="직사각형 28"/>
              <p:cNvSpPr/>
              <p:nvPr/>
            </p:nvSpPr>
            <p:spPr>
              <a:xfrm>
                <a:off x="2032242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19" name="그림 18" descr="profiling 005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9672" y="279698"/>
              <a:ext cx="511271" cy="504056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339752" y="292586"/>
            <a:ext cx="676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200" b="1" dirty="0" smtClean="0">
                <a:latin typeface="+mj-lt"/>
                <a:cs typeface="Times New Roman" pitchFamily="18" charset="0"/>
              </a:rPr>
              <a:t>System components and CCTV installation guide 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652" y="1413024"/>
            <a:ext cx="507201" cy="483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4356572" y="1557040"/>
            <a:ext cx="64807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1600" dirty="0">
                <a:latin typeface="Arial" charset="0"/>
                <a:cs typeface="Arial" charset="0"/>
              </a:rPr>
              <a:t>PC1</a:t>
            </a:r>
            <a:endParaRPr lang="ko-KR" altLang="en-US" sz="1600" dirty="0">
              <a:latin typeface="Arial" charset="0"/>
              <a:cs typeface="Arial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860" y="1557040"/>
            <a:ext cx="792088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직선 연결선 13"/>
          <p:cNvCxnSpPr/>
          <p:nvPr/>
        </p:nvCxnSpPr>
        <p:spPr>
          <a:xfrm>
            <a:off x="5724128" y="1700808"/>
            <a:ext cx="1086606" cy="0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323528" y="1340768"/>
            <a:ext cx="3888432" cy="107721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3200" b="1" dirty="0">
                <a:latin typeface="Arial" charset="0"/>
                <a:cs typeface="Arial" charset="0"/>
              </a:rPr>
              <a:t> </a:t>
            </a:r>
            <a:r>
              <a:rPr lang="en-US" altLang="ko-KR" sz="2800" b="1" dirty="0" smtClean="0">
                <a:latin typeface="Arial" charset="0"/>
                <a:cs typeface="Arial" charset="0"/>
              </a:rPr>
              <a:t>“</a:t>
            </a:r>
            <a:r>
              <a:rPr lang="en-US" altLang="ko-KR" sz="2800" b="1" dirty="0" err="1" smtClean="0">
                <a:latin typeface="Arial" charset="0"/>
                <a:cs typeface="Arial" charset="0"/>
              </a:rPr>
              <a:t>AlphaEye</a:t>
            </a:r>
            <a:r>
              <a:rPr lang="en-US" altLang="ko-KR" sz="2800" b="1" dirty="0" smtClean="0">
                <a:latin typeface="Arial" charset="0"/>
                <a:cs typeface="Arial" charset="0"/>
              </a:rPr>
              <a:t>” system</a:t>
            </a:r>
            <a:endParaRPr lang="en-US" altLang="ko-KR" sz="3200" dirty="0">
              <a:latin typeface="Arial" charset="0"/>
              <a:cs typeface="Arial" charset="0"/>
            </a:endParaRPr>
          </a:p>
          <a:p>
            <a:r>
              <a:rPr lang="en-US" altLang="ko-KR" sz="3200" dirty="0">
                <a:latin typeface="Arial" charset="0"/>
                <a:cs typeface="Arial" charset="0"/>
              </a:rPr>
              <a:t>  </a:t>
            </a:r>
            <a:r>
              <a:rPr lang="en-US" altLang="ko-KR" sz="2400" dirty="0">
                <a:latin typeface="Arial" charset="0"/>
                <a:cs typeface="Arial" charset="0"/>
              </a:rPr>
              <a:t>: 1 PC + 1 CCTV</a:t>
            </a:r>
            <a:endParaRPr lang="ko-KR" altLang="en-US" sz="2400" dirty="0">
              <a:latin typeface="Arial" charset="0"/>
              <a:cs typeface="Arial" charset="0"/>
            </a:endParaRPr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8568" y="980728"/>
            <a:ext cx="8523872" cy="0"/>
          </a:xfrm>
          <a:prstGeom prst="line">
            <a:avLst/>
          </a:prstGeom>
          <a:noFill/>
          <a:ln w="15875">
            <a:solidFill>
              <a:srgbClr val="003366"/>
            </a:solidFill>
            <a:round/>
            <a:headEnd/>
            <a:tailEnd/>
          </a:ln>
        </p:spPr>
        <p:txBody>
          <a:bodyPr wrap="none" lIns="18000" tIns="82800" rIns="18000" anchor="ctr"/>
          <a:lstStyle/>
          <a:p>
            <a:endParaRPr lang="ko-KR" altLang="en-US" b="1" dirty="0"/>
          </a:p>
        </p:txBody>
      </p:sp>
      <p:grpSp>
        <p:nvGrpSpPr>
          <p:cNvPr id="16" name="그룹 15"/>
          <p:cNvGrpSpPr/>
          <p:nvPr/>
        </p:nvGrpSpPr>
        <p:grpSpPr>
          <a:xfrm>
            <a:off x="179512" y="116632"/>
            <a:ext cx="1982024" cy="693860"/>
            <a:chOff x="179512" y="116632"/>
            <a:chExt cx="1982024" cy="693860"/>
          </a:xfrm>
        </p:grpSpPr>
        <p:grpSp>
          <p:nvGrpSpPr>
            <p:cNvPr id="17" name="그룹 24"/>
            <p:cNvGrpSpPr/>
            <p:nvPr/>
          </p:nvGrpSpPr>
          <p:grpSpPr>
            <a:xfrm>
              <a:off x="179512" y="116632"/>
              <a:ext cx="1982024" cy="693860"/>
              <a:chOff x="285720" y="142852"/>
              <a:chExt cx="2500330" cy="933650"/>
            </a:xfrm>
          </p:grpSpPr>
          <p:pic>
            <p:nvPicPr>
              <p:cNvPr id="20" name="그림 19" descr="감시005.jpg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071538" y="142852"/>
                <a:ext cx="928694" cy="892727"/>
              </a:xfrm>
              <a:prstGeom prst="rect">
                <a:avLst/>
              </a:prstGeom>
            </p:spPr>
          </p:pic>
          <p:pic>
            <p:nvPicPr>
              <p:cNvPr id="21" name="그림 20" descr="감시004.jpg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1973179" y="178323"/>
                <a:ext cx="779646" cy="859678"/>
              </a:xfrm>
              <a:prstGeom prst="rect">
                <a:avLst/>
              </a:prstGeom>
            </p:spPr>
          </p:pic>
          <p:pic>
            <p:nvPicPr>
              <p:cNvPr id="22" name="그림 21" descr="감시008.jpg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285720" y="178323"/>
                <a:ext cx="785818" cy="854226"/>
              </a:xfrm>
              <a:prstGeom prst="rect">
                <a:avLst/>
              </a:prstGeom>
            </p:spPr>
          </p:pic>
          <p:sp>
            <p:nvSpPr>
              <p:cNvPr id="24" name="직사각형 23"/>
              <p:cNvSpPr/>
              <p:nvPr/>
            </p:nvSpPr>
            <p:spPr>
              <a:xfrm>
                <a:off x="357158" y="249760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직사각형 30"/>
              <p:cNvSpPr/>
              <p:nvPr/>
            </p:nvSpPr>
            <p:spPr>
              <a:xfrm>
                <a:off x="1174986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2" name="직사각형 31"/>
              <p:cNvSpPr/>
              <p:nvPr/>
            </p:nvSpPr>
            <p:spPr>
              <a:xfrm>
                <a:off x="2032242" y="249761"/>
                <a:ext cx="753808" cy="82674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19" name="그림 18" descr="profiling 005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19672" y="279698"/>
              <a:ext cx="511271" cy="504056"/>
            </a:xfrm>
            <a:prstGeom prst="rect">
              <a:avLst/>
            </a:prstGeom>
          </p:spPr>
        </p:pic>
      </p:grpSp>
      <p:pic>
        <p:nvPicPr>
          <p:cNvPr id="23" name="内容占位符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156"/>
            <a:ext cx="4444841" cy="2449148"/>
          </a:xfrm>
          <a:prstGeom prst="rect">
            <a:avLst/>
          </a:prstGeom>
        </p:spPr>
      </p:pic>
      <p:sp>
        <p:nvSpPr>
          <p:cNvPr id="25" name="文本框 7"/>
          <p:cNvSpPr txBox="1"/>
          <p:nvPr/>
        </p:nvSpPr>
        <p:spPr>
          <a:xfrm>
            <a:off x="4499992" y="3860172"/>
            <a:ext cx="4497999" cy="2086937"/>
          </a:xfrm>
          <a:prstGeom prst="rect">
            <a:avLst/>
          </a:prstGeom>
          <a:noFill/>
        </p:spPr>
        <p:txBody>
          <a:bodyPr wrap="square" lIns="85555" tIns="42777" rIns="85555" bIns="42777" rtlCol="0">
            <a:spAutoFit/>
          </a:bodyPr>
          <a:lstStyle/>
          <a:p>
            <a:r>
              <a:rPr lang="en-US" altLang="zh-CN" b="1" dirty="0" smtClean="0">
                <a:solidFill>
                  <a:srgbClr val="002060"/>
                </a:solidFill>
                <a:ea typeface="+mj-ea"/>
                <a:cs typeface="微软雅黑"/>
              </a:rPr>
              <a:t>CCTV installation guide</a:t>
            </a:r>
            <a:r>
              <a:rPr lang="zh-CN" altLang="en-US" sz="1600" b="1" dirty="0" smtClean="0">
                <a:solidFill>
                  <a:srgbClr val="002060"/>
                </a:solidFill>
                <a:latin typeface="+mj-ea"/>
                <a:ea typeface="+mj-ea"/>
                <a:cs typeface="微软雅黑"/>
              </a:rPr>
              <a:t>：</a:t>
            </a:r>
            <a:endParaRPr lang="en-US" altLang="zh-CN" sz="1600" b="1" dirty="0" smtClean="0">
              <a:solidFill>
                <a:srgbClr val="002060"/>
              </a:solidFill>
              <a:latin typeface="+mj-ea"/>
              <a:ea typeface="+mj-ea"/>
              <a:cs typeface="微软雅黑"/>
            </a:endParaRPr>
          </a:p>
          <a:p>
            <a:endParaRPr lang="en-US" altLang="zh-CN" sz="1600" b="1" dirty="0" smtClean="0">
              <a:solidFill>
                <a:srgbClr val="002060"/>
              </a:solidFill>
              <a:latin typeface="+mj-ea"/>
              <a:ea typeface="+mj-ea"/>
              <a:cs typeface="微软雅黑"/>
            </a:endParaRPr>
          </a:p>
          <a:p>
            <a:pPr marL="267360" indent="-267360">
              <a:buFont typeface="Wingdings" panose="05000000000000000000" pitchFamily="2" charset="2"/>
              <a:buChar char="n"/>
            </a:pPr>
            <a:r>
              <a:rPr lang="en-US" altLang="zh-CN" sz="16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Passenger Pathway or Checking station </a:t>
            </a:r>
            <a:endParaRPr lang="en-US" altLang="zh-CN" sz="16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267360" indent="-267360">
              <a:buFont typeface="Wingdings" panose="05000000000000000000" pitchFamily="2" charset="2"/>
              <a:buChar char="n"/>
            </a:pPr>
            <a:r>
              <a:rPr lang="en-US" altLang="ko-KR" sz="16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Distance : Typically</a:t>
            </a:r>
            <a:r>
              <a:rPr lang="ko-KR" altLang="en-US" sz="16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5-6m or longer</a:t>
            </a:r>
            <a:endParaRPr lang="en-US" altLang="zh-CN" sz="16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267360" indent="-267360">
              <a:buFont typeface="Wingdings" panose="05000000000000000000" pitchFamily="2" charset="2"/>
              <a:buChar char="n"/>
            </a:pPr>
            <a:r>
              <a:rPr lang="en-US" altLang="zh-CN" sz="16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Need to focus</a:t>
            </a:r>
            <a:endParaRPr lang="en-US" altLang="zh-CN" sz="16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267360" indent="-267360">
              <a:buFont typeface="Wingdings" panose="05000000000000000000" pitchFamily="2" charset="2"/>
              <a:buChar char="n"/>
            </a:pPr>
            <a:r>
              <a:rPr lang="en-US" altLang="ko-KR" sz="16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Illumination</a:t>
            </a:r>
            <a:r>
              <a:rPr lang="ko-KR" altLang="en-US" sz="16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: </a:t>
            </a:r>
            <a:r>
              <a:rPr lang="en-US" altLang="zh-CN" sz="16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200-1000lux</a:t>
            </a:r>
            <a:endParaRPr lang="en-US" altLang="zh-CN" sz="16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267360" indent="-267360">
              <a:buFont typeface="Wingdings" panose="05000000000000000000" pitchFamily="2" charset="2"/>
              <a:buChar char="n"/>
            </a:pPr>
            <a:r>
              <a:rPr lang="en-US" altLang="ko-KR" sz="16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Camera height</a:t>
            </a:r>
            <a:r>
              <a:rPr lang="ko-KR" altLang="en-US" sz="16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: 2 - 2.5m</a:t>
            </a:r>
            <a:endParaRPr lang="zh-CN" altLang="en-US" sz="16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  <a:p>
            <a:pPr marL="267360" indent="-267360">
              <a:buFont typeface="Wingdings" panose="05000000000000000000" pitchFamily="2" charset="2"/>
              <a:buChar char="n"/>
            </a:pPr>
            <a:r>
              <a:rPr lang="en-US" altLang="ko-KR" sz="16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Camera angle</a:t>
            </a:r>
            <a:r>
              <a:rPr lang="ko-KR" altLang="en-US" sz="16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:</a:t>
            </a:r>
            <a:r>
              <a:rPr lang="ko-KR" altLang="en-US" sz="16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10-20</a:t>
            </a:r>
            <a:r>
              <a:rPr lang="ko-KR" altLang="en-US" sz="16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en-US" altLang="ko-KR" sz="1600" dirty="0" smtClean="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rPr>
              <a:t>degree</a:t>
            </a:r>
            <a:endParaRPr lang="zh-CN" altLang="en-US" sz="1600" dirty="0">
              <a:solidFill>
                <a:srgbClr val="002060"/>
              </a:solidFill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3528" y="3111351"/>
            <a:ext cx="36289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b="1" dirty="0" smtClean="0"/>
              <a:t>CCTV installation guide</a:t>
            </a:r>
            <a:endParaRPr lang="ko-KR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2246</TotalTime>
  <Words>1530</Words>
  <Application>Microsoft Office PowerPoint</Application>
  <PresentationFormat>화면 슬라이드 쇼(4:3)</PresentationFormat>
  <Paragraphs>535</Paragraphs>
  <Slides>34</Slides>
  <Notes>0</Notes>
  <HiddenSlides>0</HiddenSlides>
  <MMClips>1</MMClips>
  <ScaleCrop>false</ScaleCrop>
  <HeadingPairs>
    <vt:vector size="6" baseType="variant"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36" baseType="lpstr">
      <vt:lpstr>Office 테마</vt:lpstr>
      <vt:lpstr>그림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hp</dc:creator>
  <cp:lastModifiedBy>최진관</cp:lastModifiedBy>
  <cp:revision>342</cp:revision>
  <dcterms:created xsi:type="dcterms:W3CDTF">2015-06-17T11:55:29Z</dcterms:created>
  <dcterms:modified xsi:type="dcterms:W3CDTF">2018-07-03T02:47:01Z</dcterms:modified>
</cp:coreProperties>
</file>